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256" r:id="rId2"/>
    <p:sldId id="257" r:id="rId3"/>
    <p:sldId id="279" r:id="rId4"/>
    <p:sldId id="267" r:id="rId5"/>
    <p:sldId id="268" r:id="rId6"/>
    <p:sldId id="260" r:id="rId7"/>
    <p:sldId id="269" r:id="rId8"/>
    <p:sldId id="270" r:id="rId9"/>
    <p:sldId id="271" r:id="rId10"/>
    <p:sldId id="272" r:id="rId11"/>
    <p:sldId id="278" r:id="rId12"/>
    <p:sldId id="274" r:id="rId13"/>
    <p:sldId id="275" r:id="rId14"/>
    <p:sldId id="277" r:id="rId15"/>
    <p:sldId id="276" r:id="rId16"/>
    <p:sldId id="262" r:id="rId17"/>
    <p:sldId id="263" r:id="rId18"/>
    <p:sldId id="264" r:id="rId19"/>
  </p:sldIdLst>
  <p:sldSz cx="9144000" cy="6858000" type="screen4x3"/>
  <p:notesSz cx="6797675" cy="9926638"/>
  <p:defaultTextStyle>
    <a:defPPr>
      <a:defRPr lang="es-E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Victoria Jimenez Espinola" initials="VJE" lastIdx="0" clrIdx="0">
    <p:extLst>
      <p:ext uri="{19B8F6BF-5375-455C-9EA6-DF929625EA0E}">
        <p15:presenceInfo xmlns:p15="http://schemas.microsoft.com/office/powerpoint/2012/main" userId="S-1-5-21-3823095767-1652180863-3108626791-1135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F3340"/>
    <a:srgbClr val="336600"/>
    <a:srgbClr val="C44C88"/>
    <a:srgbClr val="DAFAAC"/>
    <a:srgbClr val="F9EBF2"/>
    <a:srgbClr val="009999"/>
    <a:srgbClr val="9A0000"/>
    <a:srgbClr val="ED7D31"/>
    <a:srgbClr val="0000FF"/>
    <a:srgbClr val="F4DCE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Estilo medio 2 - Énfasi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Estilo me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Sin estilo, cuadrícula de la tab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7AC3CCA-C797-4891-BE02-D94E43425B78}" styleName="Estilo medio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793D81CF-94F2-401A-BA57-92F5A7B2D0C5}" styleName="Estilo medio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9DCAF9ED-07DC-4A11-8D7F-57B35C25682E}" styleName="Estilo medio 1 - Énfasis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C4B1156A-380E-4F78-BDF5-A606A8083BF9}" styleName="Estilo medio 4 - Énfasis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730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6" d="100"/>
          <a:sy n="66" d="100"/>
        </p:scale>
        <p:origin x="3134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0DAB3D-8984-4C31-976E-D38D604AC120}" type="datetimeFigureOut">
              <a:rPr lang="es-ES" smtClean="0"/>
              <a:t>20/01/2020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667FCC-23BC-4F3C-8533-0F08C6636DC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285558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542603-78F8-4888-B311-624CB6656540}" type="datetimeFigureOut">
              <a:rPr lang="es-ES" smtClean="0"/>
              <a:t>20/01/2020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B9B98F-19DC-40EE-98DC-5671B2BA67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86776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editar el estilo de subtítulo del patrón</a:t>
            </a: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669770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060183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062760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1138711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27894333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870308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326628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101672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487290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1485249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s-ES" noProof="0" smtClean="0"/>
              <a:t>Haga clic en el icono para agregar una imagen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30690127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7"/>
          <p:cNvGrpSpPr>
            <a:grpSpLocks/>
          </p:cNvGrpSpPr>
          <p:nvPr/>
        </p:nvGrpSpPr>
        <p:grpSpPr bwMode="auto">
          <a:xfrm>
            <a:off x="0" y="0"/>
            <a:ext cx="914400" cy="6858000"/>
            <a:chOff x="0" y="0"/>
            <a:chExt cx="576" cy="4320"/>
          </a:xfrm>
        </p:grpSpPr>
        <p:sp>
          <p:nvSpPr>
            <p:cNvPr id="1028" name="Rectangle 8"/>
            <p:cNvSpPr>
              <a:spLocks noChangeArrowheads="1"/>
            </p:cNvSpPr>
            <p:nvPr/>
          </p:nvSpPr>
          <p:spPr bwMode="auto">
            <a:xfrm>
              <a:off x="0" y="0"/>
              <a:ext cx="476" cy="4320"/>
            </a:xfrm>
            <a:prstGeom prst="rect">
              <a:avLst/>
            </a:prstGeom>
            <a:solidFill>
              <a:srgbClr val="C0C0C0"/>
            </a:solidFill>
            <a:ln w="9525">
              <a:solidFill>
                <a:srgbClr val="C0C0C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s-ES" altLang="es-ES" smtClean="0"/>
            </a:p>
          </p:txBody>
        </p:sp>
        <p:pic>
          <p:nvPicPr>
            <p:cNvPr id="1029" name="Picture 9" descr="logo_cadime"/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556"/>
            <a:stretch>
              <a:fillRect/>
            </a:stretch>
          </p:blipFill>
          <p:spPr bwMode="auto">
            <a:xfrm>
              <a:off x="0" y="0"/>
              <a:ext cx="516" cy="5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30" name="Text Box 11"/>
            <p:cNvSpPr txBox="1">
              <a:spLocks noChangeArrowheads="1"/>
            </p:cNvSpPr>
            <p:nvPr/>
          </p:nvSpPr>
          <p:spPr bwMode="auto">
            <a:xfrm rot="-5400000">
              <a:off x="-642" y="1305"/>
              <a:ext cx="1860" cy="57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r>
                <a:rPr lang="es-ES" altLang="es-ES" sz="5400" i="1" dirty="0" smtClean="0">
                  <a:solidFill>
                    <a:srgbClr val="F47881"/>
                  </a:solidFill>
                  <a:latin typeface="Baskerville Old Face" panose="02020602080505020303" pitchFamily="18" charset="0"/>
                </a:rPr>
                <a:t>BTA  </a:t>
              </a:r>
              <a:r>
                <a:rPr lang="es-ES" altLang="es-ES" sz="5400" dirty="0" smtClean="0">
                  <a:solidFill>
                    <a:srgbClr val="EF3340"/>
                  </a:solidFill>
                  <a:latin typeface="Baskerville Old Face" panose="02020602080505020303" pitchFamily="18" charset="0"/>
                </a:rPr>
                <a:t>2.0</a:t>
              </a:r>
            </a:p>
          </p:txBody>
        </p:sp>
      </p:grpSp>
      <p:pic>
        <p:nvPicPr>
          <p:cNvPr id="2" name="Imagen 1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905544" y="5170173"/>
            <a:ext cx="2681641" cy="640748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adime.es/es/boletines_publicados.cfm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hyperlink" Target="https://safpj.co.za/index.php/safpj/article/view/4629" TargetMode="External"/><Relationship Id="rId3" Type="http://schemas.openxmlformats.org/officeDocument/2006/relationships/hyperlink" Target="https://www.ncbi.nlm.nih.gov/pubmed/26897386" TargetMode="External"/><Relationship Id="rId7" Type="http://schemas.openxmlformats.org/officeDocument/2006/relationships/hyperlink" Target="https://www.sfdermato.org/recommandations-scores-et-echelles/recommandations.html" TargetMode="External"/><Relationship Id="rId2" Type="http://schemas.openxmlformats.org/officeDocument/2006/relationships/hyperlink" Target="https://www.ncbi.nlm.nih.gov/pubmed/26573753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guiaterapeuticaaljarafe.sas.junta-andalucia.es/guiaTerapeuticaAljarafe/guia/viewApartado_pdf.asp?idApartado=360" TargetMode="External"/><Relationship Id="rId5" Type="http://schemas.openxmlformats.org/officeDocument/2006/relationships/hyperlink" Target="https://www.ncbi.nlm.nih.gov/pubmed/29127053" TargetMode="External"/><Relationship Id="rId4" Type="http://schemas.openxmlformats.org/officeDocument/2006/relationships/hyperlink" Target="https://www.edf.one/dam/jcr:1f4787ea-8a52-4ec5-8c4d-5ae7bbd1201a/Document_S1_EU_Acne_Guideline_long_EDF_1.pdf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://www.cadime.es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4"/>
          <p:cNvSpPr>
            <a:spLocks noChangeArrowheads="1"/>
          </p:cNvSpPr>
          <p:nvPr/>
        </p:nvSpPr>
        <p:spPr bwMode="auto">
          <a:xfrm>
            <a:off x="2268538" y="0"/>
            <a:ext cx="6875462" cy="333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r>
              <a:rPr lang="es-ES" altLang="es-ES" sz="1000" i="1"/>
              <a:t>Centro Andaluz de Documentación e Información de Medicamentos</a:t>
            </a:r>
          </a:p>
        </p:txBody>
      </p:sp>
      <p:grpSp>
        <p:nvGrpSpPr>
          <p:cNvPr id="2051" name="Group 6"/>
          <p:cNvGrpSpPr>
            <a:grpSpLocks/>
          </p:cNvGrpSpPr>
          <p:nvPr/>
        </p:nvGrpSpPr>
        <p:grpSpPr bwMode="auto">
          <a:xfrm>
            <a:off x="900113" y="6492875"/>
            <a:ext cx="8029575" cy="365125"/>
            <a:chOff x="567" y="4090"/>
            <a:chExt cx="5058" cy="230"/>
          </a:xfrm>
        </p:grpSpPr>
        <p:sp>
          <p:nvSpPr>
            <p:cNvPr id="2055" name="Text Box 7"/>
            <p:cNvSpPr txBox="1">
              <a:spLocks noChangeArrowheads="1"/>
            </p:cNvSpPr>
            <p:nvPr/>
          </p:nvSpPr>
          <p:spPr bwMode="auto">
            <a:xfrm>
              <a:off x="567" y="4090"/>
              <a:ext cx="4672" cy="2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s-ES" altLang="es-ES" sz="900"/>
                <a:t>Queda expresamente prohibida la reproducción de este documento con ánimo de lucro o fines comerciales. Cualquier transmisión, distribución, reproducción, almacenamiento, o modificación total o parcial, del contenido será de exclusiva responsabilidad de quien lo realice. </a:t>
              </a:r>
            </a:p>
          </p:txBody>
        </p:sp>
        <p:pic>
          <p:nvPicPr>
            <p:cNvPr id="2056" name="Picture 8" descr="88x31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39" y="4110"/>
              <a:ext cx="386" cy="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052" name="Rectangle 11"/>
          <p:cNvSpPr>
            <a:spLocks noGrp="1" noChangeArrowheads="1"/>
          </p:cNvSpPr>
          <p:nvPr>
            <p:ph type="ctrTitle"/>
          </p:nvPr>
        </p:nvSpPr>
        <p:spPr bwMode="auto">
          <a:xfrm>
            <a:off x="1042988" y="908050"/>
            <a:ext cx="4824412" cy="34575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63" tIns="45683" rIns="91363" bIns="45683" numCol="1" anchor="ctr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s-ES" altLang="es-ES" sz="3600" b="1" smtClean="0">
                <a:solidFill>
                  <a:srgbClr val="EF3340"/>
                </a:solidFill>
              </a:rPr>
              <a:t>Tratamiento del acné: actualización</a:t>
            </a:r>
            <a:r>
              <a:rPr lang="es-ES" altLang="es-ES" sz="4400" dirty="0" smtClean="0">
                <a:solidFill>
                  <a:srgbClr val="CC0000"/>
                </a:solidFill>
              </a:rPr>
              <a:t/>
            </a:r>
            <a:br>
              <a:rPr lang="es-ES" altLang="es-ES" sz="4400" dirty="0" smtClean="0">
                <a:solidFill>
                  <a:srgbClr val="CC0000"/>
                </a:solidFill>
              </a:rPr>
            </a:br>
            <a:r>
              <a:rPr lang="es-ES" altLang="es-ES" sz="4400" dirty="0" smtClean="0">
                <a:solidFill>
                  <a:srgbClr val="CC0000"/>
                </a:solidFill>
              </a:rPr>
              <a:t> </a:t>
            </a:r>
            <a:r>
              <a:rPr lang="es-ES" altLang="es-ES" sz="3200" i="1" dirty="0" smtClean="0">
                <a:solidFill>
                  <a:schemeClr val="tx1"/>
                </a:solidFill>
              </a:rPr>
              <a:t>BTA 2.0   </a:t>
            </a:r>
            <a:r>
              <a:rPr lang="es-ES" altLang="es-ES" sz="3200" dirty="0" smtClean="0">
                <a:solidFill>
                  <a:schemeClr val="tx1"/>
                </a:solidFill>
              </a:rPr>
              <a:t>2019</a:t>
            </a:r>
            <a:r>
              <a:rPr lang="es-ES" altLang="es-ES" sz="3200" smtClean="0">
                <a:solidFill>
                  <a:schemeClr val="tx1"/>
                </a:solidFill>
              </a:rPr>
              <a:t>; (4)</a:t>
            </a:r>
            <a:r>
              <a:rPr lang="es-ES" altLang="es-ES" sz="4400" smtClean="0"/>
              <a:t>  </a:t>
            </a:r>
            <a:endParaRPr lang="es-ES" altLang="es-ES" sz="4400" dirty="0" smtClean="0"/>
          </a:p>
        </p:txBody>
      </p:sp>
      <p:pic>
        <p:nvPicPr>
          <p:cNvPr id="2053" name="Picture 12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10" t="10762" r="35051" b="3995"/>
          <a:stretch>
            <a:fillRect/>
          </a:stretch>
        </p:blipFill>
        <p:spPr bwMode="auto">
          <a:xfrm rot="544511">
            <a:off x="6300788" y="981075"/>
            <a:ext cx="2233612" cy="2695575"/>
          </a:xfrm>
          <a:prstGeom prst="rect">
            <a:avLst/>
          </a:prstGeom>
          <a:noFill/>
          <a:ln w="158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n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7436" y="3789040"/>
            <a:ext cx="2591058" cy="2235974"/>
          </a:xfrm>
          <a:prstGeom prst="rect">
            <a:avLst/>
          </a:prstGeom>
          <a:ln w="15875"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900113" y="260350"/>
            <a:ext cx="8243887" cy="7207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63" tIns="45683" rIns="91363" bIns="45683" numCol="1" anchor="ctr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s-ES" altLang="es-ES" sz="4000" b="1" smtClean="0">
                <a:solidFill>
                  <a:srgbClr val="EF3340"/>
                </a:solidFill>
              </a:rPr>
              <a:t>Selección del tratamiento</a:t>
            </a:r>
          </a:p>
        </p:txBody>
      </p:sp>
      <p:sp>
        <p:nvSpPr>
          <p:cNvPr id="3" name="Rectángulo redondeado 2"/>
          <p:cNvSpPr/>
          <p:nvPr/>
        </p:nvSpPr>
        <p:spPr>
          <a:xfrm>
            <a:off x="1475656" y="1556792"/>
            <a:ext cx="7272808" cy="4392488"/>
          </a:xfrm>
          <a:prstGeom prst="roundRect">
            <a:avLst>
              <a:gd name="adj" fmla="val 8715"/>
            </a:avLst>
          </a:prstGeom>
          <a:solidFill>
            <a:schemeClr val="bg1"/>
          </a:solidFill>
          <a:ln w="38100">
            <a:solidFill>
              <a:srgbClr val="EF33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342900" indent="-342900">
              <a:buClr>
                <a:srgbClr val="EF3340"/>
              </a:buClr>
              <a:buFont typeface="Wingdings" panose="05000000000000000000" pitchFamily="2" charset="2"/>
              <a:buChar char="§"/>
            </a:pPr>
            <a:r>
              <a:rPr lang="es-ES" sz="1700" smtClean="0">
                <a:solidFill>
                  <a:schemeClr val="tx1"/>
                </a:solidFill>
              </a:rPr>
              <a:t>Tratamiento </a:t>
            </a:r>
            <a:r>
              <a:rPr lang="es-ES" sz="1700" b="1" smtClean="0">
                <a:solidFill>
                  <a:srgbClr val="EF3340"/>
                </a:solidFill>
              </a:rPr>
              <a:t>escalonado</a:t>
            </a:r>
            <a:r>
              <a:rPr lang="es-ES" sz="1700" b="1" smtClean="0">
                <a:solidFill>
                  <a:srgbClr val="EF3D36"/>
                </a:solidFill>
              </a:rPr>
              <a:t> </a:t>
            </a:r>
            <a:r>
              <a:rPr lang="es-ES" sz="1700" smtClean="0">
                <a:solidFill>
                  <a:schemeClr val="tx1"/>
                </a:solidFill>
              </a:rPr>
              <a:t>y</a:t>
            </a:r>
            <a:r>
              <a:rPr lang="es-ES" sz="1700" b="1" smtClean="0">
                <a:solidFill>
                  <a:srgbClr val="EF3D36"/>
                </a:solidFill>
              </a:rPr>
              <a:t> </a:t>
            </a:r>
            <a:r>
              <a:rPr lang="es-ES" sz="1700" b="1" smtClean="0">
                <a:solidFill>
                  <a:srgbClr val="EF3340"/>
                </a:solidFill>
              </a:rPr>
              <a:t>progresivo</a:t>
            </a:r>
            <a:r>
              <a:rPr lang="es-ES" sz="1700" b="1" smtClean="0">
                <a:solidFill>
                  <a:srgbClr val="EF3D36"/>
                </a:solidFill>
              </a:rPr>
              <a:t> </a:t>
            </a:r>
            <a:r>
              <a:rPr lang="es-ES" sz="1700" smtClean="0">
                <a:solidFill>
                  <a:schemeClr val="tx1"/>
                </a:solidFill>
              </a:rPr>
              <a:t>en función de:</a:t>
            </a:r>
          </a:p>
          <a:p>
            <a:pPr marL="742950" lvl="1" indent="-285750">
              <a:buClr>
                <a:srgbClr val="EF3340"/>
              </a:buClr>
              <a:buFont typeface="Arial" panose="020B0604020202020204" pitchFamily="34" charset="0"/>
              <a:buChar char="•"/>
            </a:pPr>
            <a:r>
              <a:rPr lang="es-ES" sz="1500" smtClean="0">
                <a:solidFill>
                  <a:schemeClr val="tx1"/>
                </a:solidFill>
              </a:rPr>
              <a:t>Gravedad</a:t>
            </a:r>
          </a:p>
          <a:p>
            <a:pPr marL="742950" lvl="1" indent="-285750">
              <a:buClr>
                <a:srgbClr val="EF3340"/>
              </a:buClr>
              <a:buFont typeface="Arial" panose="020B0604020202020204" pitchFamily="34" charset="0"/>
              <a:buChar char="•"/>
            </a:pPr>
            <a:r>
              <a:rPr lang="es-ES" sz="1500" smtClean="0">
                <a:solidFill>
                  <a:schemeClr val="tx1"/>
                </a:solidFill>
              </a:rPr>
              <a:t>Resultados</a:t>
            </a:r>
          </a:p>
          <a:p>
            <a:pPr marL="742950" lvl="1" indent="-285750">
              <a:buClr>
                <a:srgbClr val="EF3340"/>
              </a:buClr>
              <a:buFont typeface="Wingdings" panose="05000000000000000000" pitchFamily="2" charset="2"/>
              <a:buChar char="§"/>
            </a:pPr>
            <a:endParaRPr lang="es-ES" sz="1700" smtClean="0">
              <a:solidFill>
                <a:schemeClr val="tx1"/>
              </a:solidFill>
            </a:endParaRPr>
          </a:p>
          <a:p>
            <a:pPr marL="342900" indent="-342900">
              <a:buClr>
                <a:srgbClr val="EF3340"/>
              </a:buClr>
              <a:buFont typeface="Wingdings" panose="05000000000000000000" pitchFamily="2" charset="2"/>
              <a:buChar char="§"/>
            </a:pPr>
            <a:r>
              <a:rPr lang="es-ES" sz="1700" smtClean="0">
                <a:solidFill>
                  <a:schemeClr val="tx1"/>
                </a:solidFill>
              </a:rPr>
              <a:t>Tratamiento</a:t>
            </a:r>
            <a:r>
              <a:rPr lang="es-ES" sz="1700" b="1" smtClean="0">
                <a:solidFill>
                  <a:schemeClr val="tx1"/>
                </a:solidFill>
              </a:rPr>
              <a:t> </a:t>
            </a:r>
            <a:r>
              <a:rPr lang="es-ES" sz="1700" b="1" smtClean="0">
                <a:solidFill>
                  <a:srgbClr val="EF3340"/>
                </a:solidFill>
              </a:rPr>
              <a:t>individualizado</a:t>
            </a:r>
            <a:r>
              <a:rPr lang="es-ES" sz="1700" b="1" smtClean="0">
                <a:solidFill>
                  <a:schemeClr val="tx1"/>
                </a:solidFill>
              </a:rPr>
              <a:t> </a:t>
            </a:r>
            <a:r>
              <a:rPr lang="es-ES" sz="1700" smtClean="0">
                <a:solidFill>
                  <a:schemeClr val="tx1"/>
                </a:solidFill>
              </a:rPr>
              <a:t>en función de: </a:t>
            </a:r>
          </a:p>
          <a:p>
            <a:pPr marL="742950" lvl="1" indent="-285750">
              <a:buClr>
                <a:srgbClr val="EF3340"/>
              </a:buClr>
              <a:buFont typeface="Arial" panose="020B0604020202020204" pitchFamily="34" charset="0"/>
              <a:buChar char="•"/>
            </a:pPr>
            <a:r>
              <a:rPr lang="es-ES" sz="1500" b="1">
                <a:solidFill>
                  <a:schemeClr val="tx1"/>
                </a:solidFill>
              </a:rPr>
              <a:t>Gravedad</a:t>
            </a:r>
          </a:p>
          <a:p>
            <a:pPr marL="742950" lvl="1" indent="-285750">
              <a:buClr>
                <a:srgbClr val="EF3340"/>
              </a:buClr>
              <a:buFont typeface="Arial" panose="020B0604020202020204" pitchFamily="34" charset="0"/>
              <a:buChar char="•"/>
            </a:pPr>
            <a:r>
              <a:rPr lang="es-ES" sz="1500" b="1" smtClean="0">
                <a:solidFill>
                  <a:schemeClr val="tx1"/>
                </a:solidFill>
              </a:rPr>
              <a:t>Presentación clínica</a:t>
            </a:r>
          </a:p>
          <a:p>
            <a:pPr marL="742950" lvl="1" indent="-285750">
              <a:buClr>
                <a:srgbClr val="EF3340"/>
              </a:buClr>
              <a:buFont typeface="Arial" panose="020B0604020202020204" pitchFamily="34" charset="0"/>
              <a:buChar char="•"/>
            </a:pPr>
            <a:r>
              <a:rPr lang="es-ES" sz="1500" b="1" smtClean="0">
                <a:solidFill>
                  <a:schemeClr val="tx1"/>
                </a:solidFill>
              </a:rPr>
              <a:t>Posibles secuelas psicológicas</a:t>
            </a:r>
          </a:p>
          <a:p>
            <a:pPr marL="742950" lvl="1" indent="-285750">
              <a:buClr>
                <a:srgbClr val="EF3340"/>
              </a:buClr>
              <a:buFont typeface="Arial" panose="020B0604020202020204" pitchFamily="34" charset="0"/>
              <a:buChar char="•"/>
            </a:pPr>
            <a:r>
              <a:rPr lang="es-ES" sz="1500" b="1" smtClean="0">
                <a:solidFill>
                  <a:schemeClr val="tx1"/>
                </a:solidFill>
              </a:rPr>
              <a:t>Afectación de la calidad de vida</a:t>
            </a:r>
          </a:p>
          <a:p>
            <a:pPr marL="742950" lvl="1" indent="-285750">
              <a:buClr>
                <a:srgbClr val="EF3340"/>
              </a:buClr>
              <a:buFont typeface="Arial" panose="020B0604020202020204" pitchFamily="34" charset="0"/>
              <a:buChar char="•"/>
            </a:pPr>
            <a:r>
              <a:rPr lang="es-ES" sz="1500" smtClean="0">
                <a:solidFill>
                  <a:schemeClr val="tx1"/>
                </a:solidFill>
              </a:rPr>
              <a:t>Eficacia y tolerabilidad de terapias previas</a:t>
            </a:r>
          </a:p>
          <a:p>
            <a:pPr marL="742950" lvl="1" indent="-285750">
              <a:buClr>
                <a:srgbClr val="EF3340"/>
              </a:buClr>
              <a:buFont typeface="Arial" panose="020B0604020202020204" pitchFamily="34" charset="0"/>
              <a:buChar char="•"/>
            </a:pPr>
            <a:r>
              <a:rPr lang="es-ES" sz="1500" smtClean="0">
                <a:solidFill>
                  <a:schemeClr val="tx1"/>
                </a:solidFill>
              </a:rPr>
              <a:t>Tipo de piel</a:t>
            </a:r>
          </a:p>
          <a:p>
            <a:pPr marL="742950" lvl="1" indent="-285750">
              <a:buClr>
                <a:srgbClr val="EF3340"/>
              </a:buClr>
              <a:buFont typeface="Arial" panose="020B0604020202020204" pitchFamily="34" charset="0"/>
              <a:buChar char="•"/>
            </a:pPr>
            <a:r>
              <a:rPr lang="es-ES" sz="1500" smtClean="0">
                <a:solidFill>
                  <a:schemeClr val="tx1"/>
                </a:solidFill>
              </a:rPr>
              <a:t>Formulaciones disponibles</a:t>
            </a:r>
          </a:p>
          <a:p>
            <a:pPr marL="742950" lvl="1" indent="-285750">
              <a:buClr>
                <a:srgbClr val="EF3340"/>
              </a:buClr>
              <a:buFont typeface="Arial" panose="020B0604020202020204" pitchFamily="34" charset="0"/>
              <a:buChar char="•"/>
            </a:pPr>
            <a:r>
              <a:rPr lang="es-ES" sz="1500" smtClean="0">
                <a:solidFill>
                  <a:schemeClr val="tx1"/>
                </a:solidFill>
              </a:rPr>
              <a:t>Cumplimiento potencial</a:t>
            </a:r>
          </a:p>
          <a:p>
            <a:pPr marL="742950" lvl="1" indent="-285750">
              <a:buClr>
                <a:srgbClr val="EF3340"/>
              </a:buClr>
              <a:buFont typeface="Arial" panose="020B0604020202020204" pitchFamily="34" charset="0"/>
              <a:buChar char="•"/>
            </a:pPr>
            <a:r>
              <a:rPr lang="es-ES" sz="1500" smtClean="0">
                <a:solidFill>
                  <a:schemeClr val="tx1"/>
                </a:solidFill>
              </a:rPr>
              <a:t>Coste</a:t>
            </a:r>
          </a:p>
          <a:p>
            <a:pPr marL="742950" lvl="1" indent="-285750">
              <a:buClr>
                <a:srgbClr val="EF3340"/>
              </a:buClr>
              <a:buFont typeface="Wingdings" panose="05000000000000000000" pitchFamily="2" charset="2"/>
              <a:buChar char="§"/>
            </a:pPr>
            <a:endParaRPr lang="es-ES" sz="1700" smtClean="0">
              <a:solidFill>
                <a:schemeClr val="tx1"/>
              </a:solidFill>
            </a:endParaRPr>
          </a:p>
          <a:p>
            <a:pPr marL="342900" indent="-342900">
              <a:buClr>
                <a:srgbClr val="EF3340"/>
              </a:buClr>
              <a:buFont typeface="Wingdings" panose="05000000000000000000" pitchFamily="2" charset="2"/>
              <a:buChar char="§"/>
            </a:pPr>
            <a:r>
              <a:rPr lang="es-ES" sz="1700" smtClean="0">
                <a:solidFill>
                  <a:schemeClr val="tx1"/>
                </a:solidFill>
              </a:rPr>
              <a:t>Terapia</a:t>
            </a:r>
            <a:r>
              <a:rPr lang="es-ES" sz="1700" b="1" smtClean="0">
                <a:solidFill>
                  <a:schemeClr val="tx1"/>
                </a:solidFill>
              </a:rPr>
              <a:t> </a:t>
            </a:r>
            <a:r>
              <a:rPr lang="es-ES" sz="1700" b="1" smtClean="0">
                <a:solidFill>
                  <a:srgbClr val="EF3340"/>
                </a:solidFill>
              </a:rPr>
              <a:t>combinada</a:t>
            </a:r>
            <a:r>
              <a:rPr lang="es-ES" sz="1700" b="1" smtClean="0">
                <a:solidFill>
                  <a:schemeClr val="tx1"/>
                </a:solidFill>
              </a:rPr>
              <a:t> </a:t>
            </a:r>
            <a:r>
              <a:rPr lang="es-ES" sz="1700" smtClean="0">
                <a:solidFill>
                  <a:schemeClr val="tx1"/>
                </a:solidFill>
              </a:rPr>
              <a:t>en la mayoría de los casos</a:t>
            </a:r>
          </a:p>
          <a:p>
            <a:pPr>
              <a:buClr>
                <a:srgbClr val="EF3340"/>
              </a:buClr>
            </a:pPr>
            <a:r>
              <a:rPr lang="es-ES" sz="120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65170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755575" y="0"/>
            <a:ext cx="8243887" cy="504056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63" tIns="45683" rIns="91363" bIns="45683" numCol="1" anchor="ctr" anchorCtr="0" compatLnSpc="1">
            <a:prstTxWarp prst="textNoShape">
              <a:avLst/>
            </a:prstTxWarp>
          </a:bodyPr>
          <a:lstStyle/>
          <a:p>
            <a:r>
              <a:rPr lang="es-ES" altLang="es-ES" sz="3200" b="1" smtClean="0">
                <a:solidFill>
                  <a:srgbClr val="EF3340"/>
                </a:solidFill>
              </a:rPr>
              <a:t>Algoritmo </a:t>
            </a:r>
            <a:r>
              <a:rPr lang="es-ES" altLang="es-ES" sz="3200" b="1">
                <a:solidFill>
                  <a:srgbClr val="EF3340"/>
                </a:solidFill>
              </a:rPr>
              <a:t>de </a:t>
            </a:r>
            <a:r>
              <a:rPr lang="es-ES" altLang="es-ES" sz="3200" b="1" smtClean="0">
                <a:solidFill>
                  <a:srgbClr val="EF3340"/>
                </a:solidFill>
              </a:rPr>
              <a:t>tratamiento</a:t>
            </a: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3648" y="578515"/>
            <a:ext cx="6783726" cy="5370765"/>
          </a:xfrm>
          <a:prstGeom prst="rect">
            <a:avLst/>
          </a:prstGeom>
        </p:spPr>
      </p:pic>
      <p:sp>
        <p:nvSpPr>
          <p:cNvPr id="7" name="Cuadro de texto 32"/>
          <p:cNvSpPr txBox="1"/>
          <p:nvPr/>
        </p:nvSpPr>
        <p:spPr>
          <a:xfrm>
            <a:off x="899592" y="5949280"/>
            <a:ext cx="8099870" cy="792088"/>
          </a:xfrm>
          <a:prstGeom prst="rect">
            <a:avLst/>
          </a:prstGeom>
          <a:solidFill>
            <a:sysClr val="window" lastClr="FFFFFF"/>
          </a:solidFill>
          <a:ln w="6350">
            <a:solidFill>
              <a:prstClr val="black"/>
            </a:solidFill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700" b="1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Negrita:</a:t>
            </a:r>
            <a:r>
              <a:rPr kumimoji="0" lang="es-ES" sz="7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fármacos de elección; </a:t>
            </a:r>
            <a:r>
              <a:rPr kumimoji="0" lang="es-ES" sz="700" b="1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POB:</a:t>
            </a:r>
            <a:r>
              <a:rPr kumimoji="0" lang="es-ES" sz="7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peróxido de benzoílo; </a:t>
            </a:r>
            <a:r>
              <a:rPr kumimoji="0" lang="es-ES" sz="700" b="1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(a)</a:t>
            </a:r>
            <a:r>
              <a:rPr kumimoji="0" lang="es-ES" sz="7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A. azelaico: posible alternativa a POB en pacientes con pieles muy sensibles o irritables; o con hiperpigmentación postinflamatoria; </a:t>
            </a:r>
            <a:r>
              <a:rPr kumimoji="0" lang="es-ES" sz="700" b="1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(b</a:t>
            </a:r>
            <a:r>
              <a:rPr kumimoji="0" lang="es-ES" sz="700" b="1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</a:t>
            </a:r>
            <a:r>
              <a:rPr kumimoji="0" lang="es-ES" sz="7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Antes de ↑ un escalón en el tratamiento, probar todas las opciones posibles dentro del mismo (≈2-3 meses cada una) y descartar otras posibles causas de ineficacia (formulación, pauta, interacciones, cosméticos, incumplimiento, intolerancia, medidas generales inadecuadas, etc); </a:t>
            </a:r>
            <a:r>
              <a:rPr kumimoji="0" lang="es-ES" sz="700" b="1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(c)</a:t>
            </a:r>
            <a:r>
              <a:rPr kumimoji="0" lang="es-ES" sz="7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Valorar ↓ un escalón en el tratamiento; </a:t>
            </a:r>
            <a:r>
              <a:rPr kumimoji="0" lang="es-ES" sz="700" b="1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(d)</a:t>
            </a:r>
            <a:r>
              <a:rPr kumimoji="0" lang="es-ES" sz="7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No utilizar nunca en monoterapia; no asociar antibióticos tópicos y orales; al finalizar el tratamiento antibiótico (duración máxima 3-4 meses), mantener tratamiento tópico</a:t>
            </a:r>
            <a:r>
              <a:rPr kumimoji="0" lang="es-ES" sz="700" b="1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 (e)</a:t>
            </a:r>
            <a:r>
              <a:rPr kumimoji="0" lang="es-ES" sz="7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No asociar POB con tretinoína (sólo con adapaleno); </a:t>
            </a:r>
            <a:r>
              <a:rPr kumimoji="0" lang="es-ES" sz="700" b="1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(f</a:t>
            </a:r>
            <a:r>
              <a:rPr kumimoji="0" lang="es-ES" sz="700" b="1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</a:t>
            </a:r>
            <a:r>
              <a:rPr kumimoji="0" lang="es-ES" sz="7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Excepcionalmente, casos muy resistentes; </a:t>
            </a:r>
            <a:r>
              <a:rPr kumimoji="0" lang="es-ES" sz="700" b="1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(g)</a:t>
            </a:r>
            <a:r>
              <a:rPr kumimoji="0" lang="es-ES" sz="7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Doxiciclina (elección)</a:t>
            </a:r>
            <a:r>
              <a:rPr kumimoji="0" lang="es-ES" sz="7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→</a:t>
            </a:r>
            <a:r>
              <a:rPr kumimoji="0" lang="es-ES" sz="7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azitromicina (alternativa)</a:t>
            </a:r>
            <a:r>
              <a:rPr kumimoji="0" lang="es-ES" sz="7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→</a:t>
            </a:r>
            <a:r>
              <a:rPr kumimoji="0" lang="es-ES" sz="7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</a:t>
            </a:r>
            <a:r>
              <a:rPr kumimoji="0" lang="es-ES" sz="7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ritromicina (sólo casos excepcionales de intolerancia/contraindicación); </a:t>
            </a:r>
            <a:r>
              <a:rPr kumimoji="0" lang="es-ES" sz="700" b="1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(h)</a:t>
            </a:r>
            <a:r>
              <a:rPr kumimoji="0" lang="es-ES" sz="7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Sólo en mujeres (&gt;15 años) con hiperandrogenismo y acné grave o recidivante, o en brotes en el período premenstrual.</a:t>
            </a:r>
            <a:endParaRPr kumimoji="0" lang="es-ES" sz="9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3200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lecha abajo 2"/>
          <p:cNvSpPr/>
          <p:nvPr/>
        </p:nvSpPr>
        <p:spPr>
          <a:xfrm>
            <a:off x="2450058" y="1992155"/>
            <a:ext cx="259615" cy="2672395"/>
          </a:xfrm>
          <a:prstGeom prst="downArrow">
            <a:avLst/>
          </a:prstGeom>
          <a:solidFill>
            <a:srgbClr val="C44C88"/>
          </a:solidFill>
          <a:ln>
            <a:solidFill>
              <a:srgbClr val="C44C8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242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1979713" y="188640"/>
            <a:ext cx="5544616" cy="79273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63" tIns="45683" rIns="91363" bIns="45683" numCol="1" anchor="ctr" anchorCtr="0" compatLnSpc="1">
            <a:prstTxWarp prst="textNoShape">
              <a:avLst/>
            </a:prstTxWarp>
          </a:bodyPr>
          <a:lstStyle/>
          <a:p>
            <a:r>
              <a:rPr lang="es-ES" altLang="es-ES" sz="4000" b="1" smtClean="0">
                <a:solidFill>
                  <a:srgbClr val="EF3340"/>
                </a:solidFill>
              </a:rPr>
              <a:t>Seguimiento </a:t>
            </a:r>
          </a:p>
        </p:txBody>
      </p:sp>
      <p:sp>
        <p:nvSpPr>
          <p:cNvPr id="6" name="CuadroTexto 5"/>
          <p:cNvSpPr txBox="1"/>
          <p:nvPr/>
        </p:nvSpPr>
        <p:spPr>
          <a:xfrm>
            <a:off x="4763655" y="2564904"/>
            <a:ext cx="3636403" cy="2769989"/>
          </a:xfrm>
          <a:prstGeom prst="rect">
            <a:avLst/>
          </a:prstGeom>
          <a:solidFill>
            <a:srgbClr val="F9EBF2"/>
          </a:solidFill>
          <a:ln w="25400">
            <a:solidFill>
              <a:schemeClr val="tx1">
                <a:lumMod val="75000"/>
                <a:lumOff val="2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1400" smtClean="0"/>
              <a:t>Antes de ↑ un escalón de tratamiento </a:t>
            </a:r>
            <a:r>
              <a:rPr lang="es-ES" sz="1400" b="1" smtClean="0"/>
              <a:t>comprobar y valorar: </a:t>
            </a:r>
          </a:p>
          <a:p>
            <a:pPr algn="ctr"/>
            <a:endParaRPr lang="es-ES" sz="1400" smtClean="0"/>
          </a:p>
          <a:p>
            <a:pPr marL="285750" indent="-285750">
              <a:buClr>
                <a:srgbClr val="C44C88"/>
              </a:buClr>
              <a:buFont typeface="Arial" panose="020B0604020202020204" pitchFamily="34" charset="0"/>
              <a:buChar char="•"/>
            </a:pPr>
            <a:r>
              <a:rPr lang="es-ES" sz="1200" smtClean="0"/>
              <a:t>Signos/síntomas de gravedad</a:t>
            </a:r>
          </a:p>
          <a:p>
            <a:pPr marL="285750" indent="-285750">
              <a:buClr>
                <a:srgbClr val="C44C88"/>
              </a:buClr>
              <a:buFont typeface="Arial" panose="020B0604020202020204" pitchFamily="34" charset="0"/>
              <a:buChar char="•"/>
            </a:pPr>
            <a:r>
              <a:rPr lang="es-ES" sz="1200" smtClean="0"/>
              <a:t>Fármacos que induzcan/agraven el acné</a:t>
            </a:r>
          </a:p>
          <a:p>
            <a:pPr marL="285750" indent="-285750">
              <a:buClr>
                <a:srgbClr val="C44C88"/>
              </a:buClr>
              <a:buFont typeface="Arial" panose="020B0604020202020204" pitchFamily="34" charset="0"/>
              <a:buChar char="•"/>
            </a:pPr>
            <a:r>
              <a:rPr lang="es-ES" sz="1200" smtClean="0"/>
              <a:t>Cosméticos inadecuados</a:t>
            </a:r>
          </a:p>
          <a:p>
            <a:pPr marL="285750" indent="-285750">
              <a:buClr>
                <a:srgbClr val="C44C88"/>
              </a:buClr>
              <a:buFont typeface="Arial" panose="020B0604020202020204" pitchFamily="34" charset="0"/>
              <a:buChar char="•"/>
            </a:pPr>
            <a:r>
              <a:rPr lang="es-ES" sz="1200" smtClean="0"/>
              <a:t>Lavados agresivos, manipulación de lesiones</a:t>
            </a:r>
          </a:p>
          <a:p>
            <a:pPr marL="285750" indent="-285750">
              <a:buClr>
                <a:srgbClr val="C44C88"/>
              </a:buClr>
              <a:buFont typeface="Arial" panose="020B0604020202020204" pitchFamily="34" charset="0"/>
              <a:buChar char="•"/>
            </a:pPr>
            <a:r>
              <a:rPr lang="es-ES" sz="1200" smtClean="0"/>
              <a:t>Dieta, estrés</a:t>
            </a:r>
          </a:p>
          <a:p>
            <a:pPr marL="285750" indent="-285750">
              <a:buClr>
                <a:srgbClr val="C44C88"/>
              </a:buClr>
              <a:buFont typeface="Arial" panose="020B0604020202020204" pitchFamily="34" charset="0"/>
              <a:buChar char="•"/>
            </a:pPr>
            <a:r>
              <a:rPr lang="es-ES" sz="1200" smtClean="0"/>
              <a:t>Formulación o pauta inadecuadas</a:t>
            </a:r>
          </a:p>
          <a:p>
            <a:pPr marL="285750" indent="-285750">
              <a:buClr>
                <a:srgbClr val="C44C88"/>
              </a:buClr>
              <a:buFont typeface="Arial" panose="020B0604020202020204" pitchFamily="34" charset="0"/>
              <a:buChar char="•"/>
            </a:pPr>
            <a:r>
              <a:rPr lang="es-ES" sz="1200" smtClean="0"/>
              <a:t>Aplicación o administración incorrectas</a:t>
            </a:r>
          </a:p>
          <a:p>
            <a:pPr marL="285750" indent="-285750">
              <a:buClr>
                <a:srgbClr val="C44C88"/>
              </a:buClr>
              <a:buFont typeface="Arial" panose="020B0604020202020204" pitchFamily="34" charset="0"/>
              <a:buChar char="•"/>
            </a:pPr>
            <a:r>
              <a:rPr lang="es-ES" sz="1200" smtClean="0"/>
              <a:t>Efectos adversos, interacciones</a:t>
            </a:r>
          </a:p>
          <a:p>
            <a:pPr marL="285750" indent="-285750">
              <a:buClr>
                <a:srgbClr val="C44C88"/>
              </a:buClr>
              <a:buFont typeface="Arial" panose="020B0604020202020204" pitchFamily="34" charset="0"/>
              <a:buChar char="•"/>
            </a:pPr>
            <a:r>
              <a:rPr lang="es-ES" sz="1200" smtClean="0"/>
              <a:t>Exacerbación </a:t>
            </a:r>
          </a:p>
          <a:p>
            <a:pPr marL="285750" indent="-285750">
              <a:buClr>
                <a:srgbClr val="C44C88"/>
              </a:buClr>
              <a:buFont typeface="Arial" panose="020B0604020202020204" pitchFamily="34" charset="0"/>
              <a:buChar char="•"/>
            </a:pPr>
            <a:r>
              <a:rPr lang="es-ES" sz="1200" smtClean="0"/>
              <a:t>Incumplimiento</a:t>
            </a:r>
          </a:p>
          <a:p>
            <a:pPr marL="285750" indent="-285750">
              <a:buClr>
                <a:srgbClr val="C44C88"/>
              </a:buClr>
              <a:buFont typeface="Arial" panose="020B0604020202020204" pitchFamily="34" charset="0"/>
              <a:buChar char="•"/>
            </a:pPr>
            <a:r>
              <a:rPr lang="es-ES" sz="1200" smtClean="0"/>
              <a:t>Información al paciente inadecuada</a:t>
            </a:r>
          </a:p>
        </p:txBody>
      </p:sp>
      <p:cxnSp>
        <p:nvCxnSpPr>
          <p:cNvPr id="10" name="Conector recto de flecha 9"/>
          <p:cNvCxnSpPr/>
          <p:nvPr/>
        </p:nvCxnSpPr>
        <p:spPr>
          <a:xfrm>
            <a:off x="2709673" y="4130655"/>
            <a:ext cx="2053982" cy="0"/>
          </a:xfrm>
          <a:prstGeom prst="straightConnector1">
            <a:avLst/>
          </a:prstGeom>
          <a:ln w="38100">
            <a:solidFill>
              <a:srgbClr val="C44C88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Elipse 10"/>
          <p:cNvSpPr/>
          <p:nvPr/>
        </p:nvSpPr>
        <p:spPr>
          <a:xfrm>
            <a:off x="1104763" y="1077755"/>
            <a:ext cx="2858616" cy="9144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28575">
            <a:solidFill>
              <a:srgbClr val="C44C8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s-ES" sz="1400" b="1" smtClean="0">
                <a:solidFill>
                  <a:srgbClr val="C44C8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Revisar tratamiento </a:t>
            </a:r>
          </a:p>
          <a:p>
            <a:pPr lvl="0" algn="ctr"/>
            <a:r>
              <a:rPr lang="es-ES" sz="140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es-ES"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los 2-3 meses (1-2 meses antibióticos)  </a:t>
            </a:r>
          </a:p>
        </p:txBody>
      </p:sp>
      <p:sp>
        <p:nvSpPr>
          <p:cNvPr id="13" name="Elipse 12"/>
          <p:cNvSpPr/>
          <p:nvPr/>
        </p:nvSpPr>
        <p:spPr>
          <a:xfrm>
            <a:off x="1116397" y="2662673"/>
            <a:ext cx="2858616" cy="9144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28575">
            <a:solidFill>
              <a:srgbClr val="C44C8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s-ES" sz="1400" b="1">
                <a:solidFill>
                  <a:srgbClr val="C44C8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Evaluar eficacia y seguridad</a:t>
            </a:r>
          </a:p>
        </p:txBody>
      </p:sp>
      <p:sp>
        <p:nvSpPr>
          <p:cNvPr id="14" name="Elipse 13"/>
          <p:cNvSpPr/>
          <p:nvPr/>
        </p:nvSpPr>
        <p:spPr>
          <a:xfrm>
            <a:off x="1116397" y="4680547"/>
            <a:ext cx="2858616" cy="9144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28575">
            <a:solidFill>
              <a:srgbClr val="C44C8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s-ES" sz="1400" b="1" smtClean="0">
                <a:solidFill>
                  <a:srgbClr val="C44C8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Continuar, modificar o finalizar</a:t>
            </a:r>
            <a:endParaRPr lang="es-ES" sz="1400" b="1">
              <a:solidFill>
                <a:srgbClr val="C44C8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CuadroTexto 14"/>
          <p:cNvSpPr txBox="1"/>
          <p:nvPr/>
        </p:nvSpPr>
        <p:spPr>
          <a:xfrm>
            <a:off x="2993512" y="4164294"/>
            <a:ext cx="148630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000" smtClean="0"/>
              <a:t>Respuesta inadecuada</a:t>
            </a:r>
            <a:endParaRPr lang="es-ES" sz="1000"/>
          </a:p>
        </p:txBody>
      </p:sp>
      <p:sp>
        <p:nvSpPr>
          <p:cNvPr id="2" name="Rectángulo 1"/>
          <p:cNvSpPr/>
          <p:nvPr/>
        </p:nvSpPr>
        <p:spPr>
          <a:xfrm>
            <a:off x="4752020" y="5888475"/>
            <a:ext cx="3636403" cy="492853"/>
          </a:xfrm>
          <a:prstGeom prst="rect">
            <a:avLst/>
          </a:prstGeom>
          <a:solidFill>
            <a:srgbClr val="DAFAAC"/>
          </a:solidFill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200" b="1" smtClean="0">
                <a:solidFill>
                  <a:schemeClr val="tx1"/>
                </a:solidFill>
              </a:rPr>
              <a:t>TRATAMIENTO DE MANTENIMIENTO</a:t>
            </a:r>
          </a:p>
          <a:p>
            <a:pPr algn="ctr"/>
            <a:r>
              <a:rPr lang="es-ES" sz="1200" smtClean="0">
                <a:solidFill>
                  <a:schemeClr val="tx1"/>
                </a:solidFill>
              </a:rPr>
              <a:t>(excepto pacientes tratados con isotretinoína oral)</a:t>
            </a:r>
            <a:endParaRPr lang="es-ES" sz="1200">
              <a:solidFill>
                <a:schemeClr val="tx1"/>
              </a:solidFill>
            </a:endParaRPr>
          </a:p>
        </p:txBody>
      </p:sp>
      <p:cxnSp>
        <p:nvCxnSpPr>
          <p:cNvPr id="5" name="Conector recto 4"/>
          <p:cNvCxnSpPr>
            <a:stCxn id="14" idx="4"/>
          </p:cNvCxnSpPr>
          <p:nvPr/>
        </p:nvCxnSpPr>
        <p:spPr>
          <a:xfrm>
            <a:off x="2545705" y="5594947"/>
            <a:ext cx="10071" cy="549891"/>
          </a:xfrm>
          <a:prstGeom prst="line">
            <a:avLst/>
          </a:prstGeom>
          <a:ln w="38100">
            <a:solidFill>
              <a:schemeClr val="tx1">
                <a:lumMod val="75000"/>
                <a:lumOff val="2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ector recto de flecha 15"/>
          <p:cNvCxnSpPr/>
          <p:nvPr/>
        </p:nvCxnSpPr>
        <p:spPr>
          <a:xfrm>
            <a:off x="2545705" y="6124561"/>
            <a:ext cx="2196244" cy="0"/>
          </a:xfrm>
          <a:prstGeom prst="straightConnector1">
            <a:avLst/>
          </a:prstGeom>
          <a:ln w="38100">
            <a:solidFill>
              <a:schemeClr val="tx1">
                <a:lumMod val="75000"/>
                <a:lumOff val="25000"/>
              </a:schemeClr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73460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899592" y="79599"/>
            <a:ext cx="7344295" cy="144045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63" tIns="45683" rIns="91363" bIns="45683" numCol="1" anchor="ctr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s-ES" altLang="es-ES" sz="4000" b="1" smtClean="0">
                <a:solidFill>
                  <a:srgbClr val="EF3340"/>
                </a:solidFill>
              </a:rPr>
              <a:t>Medidas generales complementarias</a:t>
            </a:r>
          </a:p>
        </p:txBody>
      </p:sp>
      <p:sp>
        <p:nvSpPr>
          <p:cNvPr id="4" name="Rectángulo redondeado 3"/>
          <p:cNvSpPr/>
          <p:nvPr/>
        </p:nvSpPr>
        <p:spPr>
          <a:xfrm>
            <a:off x="1259632" y="2636912"/>
            <a:ext cx="3600400" cy="3816424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3810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342900" indent="-342900">
              <a:buClr>
                <a:srgbClr val="0000FF"/>
              </a:buClr>
              <a:buFont typeface="Wingdings" panose="05000000000000000000" pitchFamily="2" charset="2"/>
              <a:buChar char="ü"/>
            </a:pPr>
            <a:r>
              <a:rPr lang="es-ES" sz="1600" smtClean="0">
                <a:solidFill>
                  <a:srgbClr val="0000FF"/>
                </a:solidFill>
              </a:rPr>
              <a:t>Lavado</a:t>
            </a:r>
            <a:r>
              <a:rPr lang="es-ES" sz="1600" smtClean="0">
                <a:solidFill>
                  <a:schemeClr val="tx1"/>
                </a:solidFill>
              </a:rPr>
              <a:t> suave y secado cuidadoso de la zona afectada </a:t>
            </a:r>
          </a:p>
          <a:p>
            <a:pPr marL="342900" indent="-342900">
              <a:buClr>
                <a:srgbClr val="0000FF"/>
              </a:buClr>
              <a:buFont typeface="Wingdings" panose="05000000000000000000" pitchFamily="2" charset="2"/>
              <a:buChar char="ü"/>
            </a:pPr>
            <a:r>
              <a:rPr lang="es-ES" sz="1600" smtClean="0">
                <a:solidFill>
                  <a:srgbClr val="0000FF"/>
                </a:solidFill>
              </a:rPr>
              <a:t>Lavado</a:t>
            </a:r>
            <a:r>
              <a:rPr lang="es-ES" sz="1600" smtClean="0">
                <a:solidFill>
                  <a:schemeClr val="tx1"/>
                </a:solidFill>
              </a:rPr>
              <a:t> regular del cabello y evitar su contacto con el rostro</a:t>
            </a:r>
          </a:p>
          <a:p>
            <a:pPr marL="342900" indent="-342900">
              <a:buClr>
                <a:srgbClr val="0000FF"/>
              </a:buClr>
              <a:buFont typeface="Wingdings" panose="05000000000000000000" pitchFamily="2" charset="2"/>
              <a:buChar char="ü"/>
            </a:pPr>
            <a:r>
              <a:rPr lang="es-ES" sz="1600" smtClean="0">
                <a:solidFill>
                  <a:schemeClr val="tx1"/>
                </a:solidFill>
              </a:rPr>
              <a:t>Tratamientos </a:t>
            </a:r>
            <a:r>
              <a:rPr lang="es-ES" sz="1600">
                <a:solidFill>
                  <a:schemeClr val="tx1"/>
                </a:solidFill>
              </a:rPr>
              <a:t>tópicos: </a:t>
            </a:r>
            <a:r>
              <a:rPr lang="es-ES" sz="1600" smtClean="0">
                <a:solidFill>
                  <a:schemeClr val="tx1"/>
                </a:solidFill>
              </a:rPr>
              <a:t>utilizar </a:t>
            </a:r>
            <a:r>
              <a:rPr lang="es-ES" sz="1600" smtClean="0">
                <a:solidFill>
                  <a:srgbClr val="0000FF"/>
                </a:solidFill>
              </a:rPr>
              <a:t>crema </a:t>
            </a:r>
            <a:r>
              <a:rPr lang="es-ES" sz="1600">
                <a:solidFill>
                  <a:srgbClr val="0000FF"/>
                </a:solidFill>
              </a:rPr>
              <a:t>emoliente </a:t>
            </a:r>
            <a:r>
              <a:rPr lang="es-ES" sz="1600">
                <a:solidFill>
                  <a:schemeClr val="tx1"/>
                </a:solidFill>
              </a:rPr>
              <a:t>no grasa (</a:t>
            </a:r>
            <a:r>
              <a:rPr lang="es-ES" sz="1600" i="1">
                <a:solidFill>
                  <a:schemeClr val="tx1"/>
                </a:solidFill>
              </a:rPr>
              <a:t>oil-free</a:t>
            </a:r>
            <a:r>
              <a:rPr lang="es-ES" sz="1600" smtClean="0">
                <a:solidFill>
                  <a:schemeClr val="tx1"/>
                </a:solidFill>
              </a:rPr>
              <a:t>)</a:t>
            </a:r>
          </a:p>
          <a:p>
            <a:pPr marL="342900" indent="-342900">
              <a:buClr>
                <a:srgbClr val="0000FF"/>
              </a:buClr>
              <a:buFont typeface="Wingdings" panose="05000000000000000000" pitchFamily="2" charset="2"/>
              <a:buChar char="ü"/>
            </a:pPr>
            <a:r>
              <a:rPr lang="es-ES" sz="1600" smtClean="0">
                <a:solidFill>
                  <a:schemeClr val="tx1"/>
                </a:solidFill>
              </a:rPr>
              <a:t>Isotretinoína oral: utilizar crema emoliente y </a:t>
            </a:r>
            <a:r>
              <a:rPr lang="es-ES" sz="1600" smtClean="0">
                <a:solidFill>
                  <a:srgbClr val="0000FF"/>
                </a:solidFill>
              </a:rPr>
              <a:t>bálsamo labial</a:t>
            </a:r>
          </a:p>
          <a:p>
            <a:pPr marL="342900" indent="-342900">
              <a:buClr>
                <a:srgbClr val="0000FF"/>
              </a:buClr>
              <a:buFont typeface="Wingdings" panose="05000000000000000000" pitchFamily="2" charset="2"/>
              <a:buChar char="ü"/>
            </a:pPr>
            <a:r>
              <a:rPr lang="es-ES" sz="1600" smtClean="0">
                <a:solidFill>
                  <a:schemeClr val="tx1"/>
                </a:solidFill>
              </a:rPr>
              <a:t>Utilizar productos y </a:t>
            </a:r>
            <a:r>
              <a:rPr lang="es-ES" sz="1600" smtClean="0">
                <a:solidFill>
                  <a:srgbClr val="0000FF"/>
                </a:solidFill>
              </a:rPr>
              <a:t>cosméticos </a:t>
            </a:r>
            <a:r>
              <a:rPr lang="es-ES" sz="1600" smtClean="0">
                <a:solidFill>
                  <a:schemeClr val="tx1"/>
                </a:solidFill>
              </a:rPr>
              <a:t>de base acuosa (</a:t>
            </a:r>
            <a:r>
              <a:rPr lang="es-ES" sz="1600" i="1" smtClean="0">
                <a:solidFill>
                  <a:schemeClr val="tx1"/>
                </a:solidFill>
              </a:rPr>
              <a:t>oil-free</a:t>
            </a:r>
            <a:r>
              <a:rPr lang="es-ES" sz="1600" smtClean="0">
                <a:solidFill>
                  <a:schemeClr val="tx1"/>
                </a:solidFill>
              </a:rPr>
              <a:t>)</a:t>
            </a:r>
          </a:p>
          <a:p>
            <a:pPr marL="342900" indent="-342900">
              <a:buClr>
                <a:srgbClr val="0000FF"/>
              </a:buClr>
              <a:buFont typeface="Wingdings" panose="05000000000000000000" pitchFamily="2" charset="2"/>
              <a:buChar char="ü"/>
            </a:pPr>
            <a:r>
              <a:rPr lang="es-ES" sz="1600" smtClean="0">
                <a:solidFill>
                  <a:schemeClr val="tx1"/>
                </a:solidFill>
              </a:rPr>
              <a:t>Utilizar </a:t>
            </a:r>
            <a:r>
              <a:rPr lang="es-ES" sz="1600" smtClean="0">
                <a:solidFill>
                  <a:srgbClr val="0000FF"/>
                </a:solidFill>
              </a:rPr>
              <a:t>protectores solares </a:t>
            </a:r>
            <a:r>
              <a:rPr lang="es-ES" sz="1600" smtClean="0">
                <a:solidFill>
                  <a:schemeClr val="tx1"/>
                </a:solidFill>
              </a:rPr>
              <a:t>para pieles acneicas (</a:t>
            </a:r>
            <a:r>
              <a:rPr lang="es-ES" sz="1600" i="1">
                <a:solidFill>
                  <a:schemeClr val="tx1"/>
                </a:solidFill>
              </a:rPr>
              <a:t>oil-free</a:t>
            </a:r>
            <a:r>
              <a:rPr lang="es-ES" sz="1600" smtClean="0">
                <a:solidFill>
                  <a:schemeClr val="tx1"/>
                </a:solidFill>
              </a:rPr>
              <a:t>)</a:t>
            </a:r>
          </a:p>
          <a:p>
            <a:pPr marL="342900" indent="-342900">
              <a:buClr>
                <a:srgbClr val="0000FF"/>
              </a:buClr>
              <a:buFont typeface="Wingdings" panose="05000000000000000000" pitchFamily="2" charset="2"/>
              <a:buChar char="ü"/>
            </a:pPr>
            <a:r>
              <a:rPr lang="es-ES" sz="1600" smtClean="0">
                <a:solidFill>
                  <a:schemeClr val="tx1"/>
                </a:solidFill>
              </a:rPr>
              <a:t>Preferible </a:t>
            </a:r>
            <a:r>
              <a:rPr lang="es-ES" sz="1600" smtClean="0">
                <a:solidFill>
                  <a:srgbClr val="0000FF"/>
                </a:solidFill>
              </a:rPr>
              <a:t>afeitado</a:t>
            </a:r>
            <a:r>
              <a:rPr lang="es-ES" sz="1600" smtClean="0">
                <a:solidFill>
                  <a:schemeClr val="tx1"/>
                </a:solidFill>
              </a:rPr>
              <a:t> manual frente al eléctrico</a:t>
            </a:r>
          </a:p>
          <a:p>
            <a:pPr marL="342900" indent="-342900">
              <a:buClr>
                <a:srgbClr val="EF3D36"/>
              </a:buClr>
              <a:buFont typeface="Wingdings" panose="05000000000000000000" pitchFamily="2" charset="2"/>
              <a:buChar char="§"/>
            </a:pPr>
            <a:endParaRPr lang="es-ES" sz="1700" smtClean="0">
              <a:solidFill>
                <a:schemeClr val="tx1"/>
              </a:solidFill>
            </a:endParaRPr>
          </a:p>
          <a:p>
            <a:pPr>
              <a:buClr>
                <a:srgbClr val="EF3340"/>
              </a:buClr>
            </a:pPr>
            <a:r>
              <a:rPr lang="es-ES" sz="1200" smtClean="0"/>
              <a:t> </a:t>
            </a:r>
          </a:p>
        </p:txBody>
      </p:sp>
      <p:sp>
        <p:nvSpPr>
          <p:cNvPr id="5" name="Rectángulo redondeado 4"/>
          <p:cNvSpPr/>
          <p:nvPr/>
        </p:nvSpPr>
        <p:spPr>
          <a:xfrm>
            <a:off x="5148064" y="2636912"/>
            <a:ext cx="3528392" cy="3816424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38100">
            <a:solidFill>
              <a:srgbClr val="ED7D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342900" indent="-342900">
              <a:buClr>
                <a:srgbClr val="ED7D31"/>
              </a:buClr>
              <a:buFont typeface="Wingdings" panose="05000000000000000000" pitchFamily="2" charset="2"/>
              <a:buChar char="ü"/>
            </a:pPr>
            <a:r>
              <a:rPr lang="es-ES" sz="1600" smtClean="0">
                <a:solidFill>
                  <a:srgbClr val="ED7D31"/>
                </a:solidFill>
              </a:rPr>
              <a:t>Evitar</a:t>
            </a:r>
            <a:r>
              <a:rPr lang="es-ES" sz="1600" smtClean="0">
                <a:solidFill>
                  <a:srgbClr val="FF0000"/>
                </a:solidFill>
              </a:rPr>
              <a:t> </a:t>
            </a:r>
            <a:r>
              <a:rPr lang="es-ES" sz="1600" smtClean="0">
                <a:solidFill>
                  <a:schemeClr val="tx1"/>
                </a:solidFill>
              </a:rPr>
              <a:t>cremas y cosméticos grasos</a:t>
            </a:r>
          </a:p>
          <a:p>
            <a:pPr marL="342900" indent="-342900">
              <a:buClr>
                <a:srgbClr val="ED7D31"/>
              </a:buClr>
              <a:buFont typeface="Wingdings" panose="05000000000000000000" pitchFamily="2" charset="2"/>
              <a:buChar char="ü"/>
            </a:pPr>
            <a:r>
              <a:rPr lang="es-ES" sz="1600" smtClean="0">
                <a:solidFill>
                  <a:srgbClr val="ED7D31"/>
                </a:solidFill>
              </a:rPr>
              <a:t>Evitar </a:t>
            </a:r>
            <a:r>
              <a:rPr lang="es-ES" sz="1600" smtClean="0">
                <a:solidFill>
                  <a:schemeClr val="tx1"/>
                </a:solidFill>
              </a:rPr>
              <a:t>lavados agresivos de la zona afectada</a:t>
            </a:r>
          </a:p>
          <a:p>
            <a:pPr marL="342900" indent="-342900">
              <a:buClr>
                <a:srgbClr val="ED7D31"/>
              </a:buClr>
              <a:buFont typeface="Wingdings" panose="05000000000000000000" pitchFamily="2" charset="2"/>
              <a:buChar char="ü"/>
            </a:pPr>
            <a:r>
              <a:rPr lang="es-ES" sz="1600" smtClean="0">
                <a:solidFill>
                  <a:srgbClr val="ED7D31"/>
                </a:solidFill>
              </a:rPr>
              <a:t>No manipular </a:t>
            </a:r>
            <a:r>
              <a:rPr lang="es-ES" sz="1600" smtClean="0">
                <a:solidFill>
                  <a:schemeClr val="tx1"/>
                </a:solidFill>
              </a:rPr>
              <a:t>las lesiones</a:t>
            </a:r>
          </a:p>
          <a:p>
            <a:pPr marL="342900" indent="-342900">
              <a:buClr>
                <a:srgbClr val="ED7D31"/>
              </a:buClr>
              <a:buFont typeface="Wingdings" panose="05000000000000000000" pitchFamily="2" charset="2"/>
              <a:buChar char="ü"/>
            </a:pPr>
            <a:r>
              <a:rPr lang="es-ES" sz="1600" smtClean="0">
                <a:solidFill>
                  <a:srgbClr val="ED7D31"/>
                </a:solidFill>
              </a:rPr>
              <a:t>Evitar</a:t>
            </a:r>
            <a:r>
              <a:rPr lang="es-ES" sz="1600" smtClean="0">
                <a:solidFill>
                  <a:schemeClr val="tx1"/>
                </a:solidFill>
              </a:rPr>
              <a:t> exposición al sol (en la medida de lo posible)</a:t>
            </a:r>
          </a:p>
          <a:p>
            <a:pPr marL="342900" indent="-342900">
              <a:buClr>
                <a:srgbClr val="ED7D31"/>
              </a:buClr>
              <a:buFont typeface="Wingdings" panose="05000000000000000000" pitchFamily="2" charset="2"/>
              <a:buChar char="ü"/>
            </a:pPr>
            <a:r>
              <a:rPr lang="es-ES" sz="1600" smtClean="0">
                <a:solidFill>
                  <a:srgbClr val="ED7D31"/>
                </a:solidFill>
              </a:rPr>
              <a:t>Evitar</a:t>
            </a:r>
            <a:r>
              <a:rPr lang="es-ES" sz="1600" smtClean="0">
                <a:solidFill>
                  <a:schemeClr val="tx1"/>
                </a:solidFill>
              </a:rPr>
              <a:t> fármacos fotosensibilizantes</a:t>
            </a:r>
          </a:p>
          <a:p>
            <a:pPr marL="342900" indent="-342900">
              <a:buClr>
                <a:srgbClr val="ED7D31"/>
              </a:buClr>
              <a:buFont typeface="Wingdings" panose="05000000000000000000" pitchFamily="2" charset="2"/>
              <a:buChar char="ü"/>
            </a:pPr>
            <a:r>
              <a:rPr lang="es-ES" sz="1600" smtClean="0">
                <a:solidFill>
                  <a:srgbClr val="ED7D31"/>
                </a:solidFill>
              </a:rPr>
              <a:t>Evitar</a:t>
            </a:r>
            <a:r>
              <a:rPr lang="es-ES" sz="1600" smtClean="0">
                <a:solidFill>
                  <a:schemeClr val="tx1"/>
                </a:solidFill>
              </a:rPr>
              <a:t> fármacos que puedan inducir/agravar el acné</a:t>
            </a:r>
          </a:p>
          <a:p>
            <a:pPr marL="342900" indent="-342900">
              <a:buClr>
                <a:srgbClr val="ED7D31"/>
              </a:buClr>
              <a:buFont typeface="Wingdings" panose="05000000000000000000" pitchFamily="2" charset="2"/>
              <a:buChar char="ü"/>
            </a:pPr>
            <a:r>
              <a:rPr lang="es-ES" sz="1600" smtClean="0">
                <a:solidFill>
                  <a:srgbClr val="ED7D31"/>
                </a:solidFill>
              </a:rPr>
              <a:t>Evitar</a:t>
            </a:r>
            <a:r>
              <a:rPr lang="es-ES" sz="1600" smtClean="0">
                <a:solidFill>
                  <a:schemeClr val="tx1"/>
                </a:solidFill>
              </a:rPr>
              <a:t> afeitado (si es posible)</a:t>
            </a:r>
          </a:p>
          <a:p>
            <a:pPr marL="342900" indent="-342900">
              <a:buClr>
                <a:srgbClr val="ED7D31"/>
              </a:buClr>
              <a:buFont typeface="Wingdings" panose="05000000000000000000" pitchFamily="2" charset="2"/>
              <a:buChar char="ü"/>
            </a:pPr>
            <a:r>
              <a:rPr lang="es-ES" sz="1600">
                <a:solidFill>
                  <a:srgbClr val="ED7D31"/>
                </a:solidFill>
              </a:rPr>
              <a:t>No</a:t>
            </a:r>
            <a:r>
              <a:rPr lang="es-ES" sz="1600">
                <a:solidFill>
                  <a:srgbClr val="3333FF"/>
                </a:solidFill>
              </a:rPr>
              <a:t> </a:t>
            </a:r>
            <a:r>
              <a:rPr lang="es-ES" sz="1600">
                <a:solidFill>
                  <a:schemeClr val="tx1"/>
                </a:solidFill>
              </a:rPr>
              <a:t>parece necesario </a:t>
            </a:r>
            <a:r>
              <a:rPr lang="es-ES" sz="1600">
                <a:solidFill>
                  <a:srgbClr val="ED7D31"/>
                </a:solidFill>
              </a:rPr>
              <a:t>modificar</a:t>
            </a:r>
            <a:r>
              <a:rPr lang="es-ES" sz="1600">
                <a:solidFill>
                  <a:schemeClr val="tx1"/>
                </a:solidFill>
              </a:rPr>
              <a:t> la dieta, </a:t>
            </a:r>
            <a:r>
              <a:rPr lang="es-ES" sz="1600" smtClean="0">
                <a:solidFill>
                  <a:schemeClr val="tx1"/>
                </a:solidFill>
              </a:rPr>
              <a:t>salvo </a:t>
            </a:r>
            <a:r>
              <a:rPr lang="es-ES" sz="1600">
                <a:solidFill>
                  <a:schemeClr val="tx1"/>
                </a:solidFill>
              </a:rPr>
              <a:t>en casos puntuales</a:t>
            </a:r>
          </a:p>
          <a:p>
            <a:pPr>
              <a:buClr>
                <a:srgbClr val="EF3D36"/>
              </a:buClr>
            </a:pPr>
            <a:endParaRPr lang="es-ES" sz="1700" smtClean="0">
              <a:solidFill>
                <a:schemeClr val="tx1"/>
              </a:solidFill>
            </a:endParaRPr>
          </a:p>
          <a:p>
            <a:pPr>
              <a:buClr>
                <a:srgbClr val="EF3340"/>
              </a:buClr>
            </a:pPr>
            <a:r>
              <a:rPr lang="es-ES" sz="1200" smtClean="0"/>
              <a:t> </a:t>
            </a:r>
          </a:p>
        </p:txBody>
      </p:sp>
      <p:sp>
        <p:nvSpPr>
          <p:cNvPr id="2" name="CuadroTexto 1"/>
          <p:cNvSpPr txBox="1"/>
          <p:nvPr/>
        </p:nvSpPr>
        <p:spPr>
          <a:xfrm>
            <a:off x="1259632" y="1655512"/>
            <a:ext cx="7416824" cy="584775"/>
          </a:xfrm>
          <a:prstGeom prst="rect">
            <a:avLst/>
          </a:prstGeom>
          <a:noFill/>
          <a:ln w="28575">
            <a:solidFill>
              <a:schemeClr val="tx1">
                <a:lumMod val="95000"/>
                <a:lumOff val="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1600" b="1" smtClean="0"/>
              <a:t>Recomendadas en todos los pacientes con acné, independientemente del tratamiento farmacológico</a:t>
            </a:r>
            <a:endParaRPr lang="es-ES" sz="1600" b="1"/>
          </a:p>
        </p:txBody>
      </p:sp>
      <p:sp>
        <p:nvSpPr>
          <p:cNvPr id="3" name="Flecha abajo 2"/>
          <p:cNvSpPr/>
          <p:nvPr/>
        </p:nvSpPr>
        <p:spPr>
          <a:xfrm>
            <a:off x="2915816" y="2240287"/>
            <a:ext cx="189735" cy="396625"/>
          </a:xfrm>
          <a:prstGeom prst="downArrow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" name="Flecha abajo 6"/>
          <p:cNvSpPr/>
          <p:nvPr/>
        </p:nvSpPr>
        <p:spPr>
          <a:xfrm>
            <a:off x="6817392" y="2240286"/>
            <a:ext cx="189735" cy="396625"/>
          </a:xfrm>
          <a:prstGeom prst="downArrow">
            <a:avLst/>
          </a:prstGeom>
          <a:solidFill>
            <a:srgbClr val="ED7D31"/>
          </a:solidFill>
          <a:ln>
            <a:solidFill>
              <a:srgbClr val="ED7D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40666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683568" y="332656"/>
            <a:ext cx="8243887" cy="1584176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63" tIns="45683" rIns="91363" bIns="45683" numCol="1" anchor="ctr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s-ES" altLang="es-ES" sz="4000" b="1" smtClean="0">
                <a:solidFill>
                  <a:srgbClr val="EF3340"/>
                </a:solidFill>
              </a:rPr>
              <a:t>Criterios de derivación a dermatología</a:t>
            </a:r>
          </a:p>
        </p:txBody>
      </p:sp>
      <p:sp>
        <p:nvSpPr>
          <p:cNvPr id="3" name="Rectángulo redondeado 2"/>
          <p:cNvSpPr/>
          <p:nvPr/>
        </p:nvSpPr>
        <p:spPr>
          <a:xfrm>
            <a:off x="1619672" y="2708920"/>
            <a:ext cx="6624736" cy="2448272"/>
          </a:xfrm>
          <a:prstGeom prst="roundRect">
            <a:avLst>
              <a:gd name="adj" fmla="val 8715"/>
            </a:avLst>
          </a:prstGeom>
          <a:solidFill>
            <a:schemeClr val="bg1"/>
          </a:solidFill>
          <a:ln w="38100">
            <a:solidFill>
              <a:srgbClr val="9A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342900" indent="-34290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s-ES" sz="1700" smtClean="0">
                <a:solidFill>
                  <a:schemeClr val="tx1"/>
                </a:solidFill>
              </a:rPr>
              <a:t>Acné fulminante. </a:t>
            </a:r>
            <a:endParaRPr lang="es-ES" sz="1700">
              <a:solidFill>
                <a:schemeClr val="tx1"/>
              </a:solidFill>
            </a:endParaRPr>
          </a:p>
          <a:p>
            <a:pPr marL="342900" indent="-34290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s-ES" sz="1700" smtClean="0">
                <a:solidFill>
                  <a:schemeClr val="tx1"/>
                </a:solidFill>
              </a:rPr>
              <a:t>Tratamiento </a:t>
            </a:r>
            <a:r>
              <a:rPr lang="es-ES" sz="1700">
                <a:solidFill>
                  <a:schemeClr val="tx1"/>
                </a:solidFill>
              </a:rPr>
              <a:t>con isotretinoína </a:t>
            </a:r>
            <a:r>
              <a:rPr lang="es-ES" sz="1700" smtClean="0">
                <a:solidFill>
                  <a:schemeClr val="tx1"/>
                </a:solidFill>
              </a:rPr>
              <a:t>oral.</a:t>
            </a:r>
          </a:p>
          <a:p>
            <a:pPr marL="342900" indent="-34290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s-ES" sz="1700" smtClean="0">
                <a:solidFill>
                  <a:schemeClr val="tx1"/>
                </a:solidFill>
              </a:rPr>
              <a:t>Acné </a:t>
            </a:r>
            <a:r>
              <a:rPr lang="es-ES" sz="1700">
                <a:solidFill>
                  <a:schemeClr val="tx1"/>
                </a:solidFill>
              </a:rPr>
              <a:t>cicatrizante de cualquier gravedad.</a:t>
            </a:r>
          </a:p>
          <a:p>
            <a:pPr marL="342900" indent="-34290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s-ES" sz="1700" smtClean="0">
                <a:solidFill>
                  <a:schemeClr val="tx1"/>
                </a:solidFill>
              </a:rPr>
              <a:t>Alteraciones </a:t>
            </a:r>
            <a:r>
              <a:rPr lang="es-ES" sz="1700">
                <a:solidFill>
                  <a:schemeClr val="tx1"/>
                </a:solidFill>
              </a:rPr>
              <a:t>endocrinas, mujeres con ovarios </a:t>
            </a:r>
            <a:r>
              <a:rPr lang="es-ES" sz="1700" smtClean="0">
                <a:solidFill>
                  <a:schemeClr val="tx1"/>
                </a:solidFill>
              </a:rPr>
              <a:t>poliquísticos </a:t>
            </a:r>
            <a:r>
              <a:rPr lang="es-ES" sz="1700">
                <a:solidFill>
                  <a:schemeClr val="tx1"/>
                </a:solidFill>
              </a:rPr>
              <a:t>o signos de hiperandrogenismo.</a:t>
            </a:r>
          </a:p>
          <a:p>
            <a:pPr marL="342900" indent="-34290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s-ES" sz="1700" smtClean="0">
                <a:solidFill>
                  <a:schemeClr val="tx1"/>
                </a:solidFill>
              </a:rPr>
              <a:t>Efectos </a:t>
            </a:r>
            <a:r>
              <a:rPr lang="es-ES" sz="1700">
                <a:solidFill>
                  <a:schemeClr val="tx1"/>
                </a:solidFill>
              </a:rPr>
              <a:t>adversos </a:t>
            </a:r>
            <a:r>
              <a:rPr lang="es-ES" sz="1700" smtClean="0">
                <a:solidFill>
                  <a:schemeClr val="tx1"/>
                </a:solidFill>
              </a:rPr>
              <a:t>graves, </a:t>
            </a:r>
            <a:r>
              <a:rPr lang="es-ES" sz="1700">
                <a:solidFill>
                  <a:schemeClr val="tx1"/>
                </a:solidFill>
              </a:rPr>
              <a:t>intolerancia a los tratamientos habituales</a:t>
            </a:r>
            <a:r>
              <a:rPr lang="es-ES" sz="1700" smtClean="0">
                <a:solidFill>
                  <a:schemeClr val="tx1"/>
                </a:solidFill>
              </a:rPr>
              <a:t>.</a:t>
            </a:r>
          </a:p>
          <a:p>
            <a:pPr marL="342900" indent="-34290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s-ES" sz="1700" smtClean="0">
                <a:solidFill>
                  <a:schemeClr val="tx1"/>
                </a:solidFill>
              </a:rPr>
              <a:t>Recidiva tras un tratamiento sistémico</a:t>
            </a:r>
            <a:endParaRPr lang="es-ES" sz="1700">
              <a:solidFill>
                <a:schemeClr val="tx1"/>
              </a:solidFill>
            </a:endParaRPr>
          </a:p>
          <a:p>
            <a:pPr>
              <a:buClr>
                <a:srgbClr val="EF3340"/>
              </a:buClr>
            </a:pPr>
            <a:r>
              <a:rPr lang="es-ES" sz="120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770392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683568" y="332656"/>
            <a:ext cx="8243887" cy="7207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63" tIns="45683" rIns="91363" bIns="45683" numCol="1" anchor="ctr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s-ES" altLang="es-ES" sz="4000" b="1" smtClean="0">
                <a:solidFill>
                  <a:srgbClr val="EF3340"/>
                </a:solidFill>
              </a:rPr>
              <a:t>Información a los pacientes</a:t>
            </a:r>
          </a:p>
        </p:txBody>
      </p:sp>
      <p:sp>
        <p:nvSpPr>
          <p:cNvPr id="3" name="Rectángulo redondeado 2"/>
          <p:cNvSpPr/>
          <p:nvPr/>
        </p:nvSpPr>
        <p:spPr>
          <a:xfrm>
            <a:off x="1115616" y="1556792"/>
            <a:ext cx="7632848" cy="4608512"/>
          </a:xfrm>
          <a:prstGeom prst="roundRect">
            <a:avLst>
              <a:gd name="adj" fmla="val 8715"/>
            </a:avLst>
          </a:prstGeom>
          <a:solidFill>
            <a:schemeClr val="bg1"/>
          </a:solidFill>
          <a:ln w="38100">
            <a:solidFill>
              <a:srgbClr val="0099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342900" indent="-342900">
              <a:buClr>
                <a:srgbClr val="009999"/>
              </a:buClr>
              <a:buFont typeface="Wingdings" panose="05000000000000000000" pitchFamily="2" charset="2"/>
              <a:buChar char="§"/>
            </a:pPr>
            <a:r>
              <a:rPr lang="es-ES" sz="1600" b="1" smtClean="0">
                <a:solidFill>
                  <a:srgbClr val="009999"/>
                </a:solidFill>
              </a:rPr>
              <a:t>Enfermedad</a:t>
            </a:r>
            <a:r>
              <a:rPr lang="es-ES" sz="1600" b="1">
                <a:solidFill>
                  <a:srgbClr val="009999"/>
                </a:solidFill>
              </a:rPr>
              <a:t>:</a:t>
            </a:r>
            <a:r>
              <a:rPr lang="es-ES" sz="1600">
                <a:solidFill>
                  <a:schemeClr val="tx1"/>
                </a:solidFill>
              </a:rPr>
              <a:t> frecuente, crónica, autolimitante, no </a:t>
            </a:r>
            <a:r>
              <a:rPr lang="es-ES" sz="1600" smtClean="0">
                <a:solidFill>
                  <a:schemeClr val="tx1"/>
                </a:solidFill>
              </a:rPr>
              <a:t>contagiosa</a:t>
            </a:r>
            <a:r>
              <a:rPr lang="es-ES" sz="1600">
                <a:solidFill>
                  <a:schemeClr val="tx1"/>
                </a:solidFill>
              </a:rPr>
              <a:t>, no causada por mala higiene. </a:t>
            </a:r>
          </a:p>
          <a:p>
            <a:pPr marL="342900" indent="-342900">
              <a:buClr>
                <a:srgbClr val="009999"/>
              </a:buClr>
              <a:buFont typeface="Wingdings" panose="05000000000000000000" pitchFamily="2" charset="2"/>
              <a:buChar char="§"/>
            </a:pPr>
            <a:r>
              <a:rPr lang="es-ES" sz="1600" b="1" smtClean="0">
                <a:solidFill>
                  <a:srgbClr val="009999"/>
                </a:solidFill>
              </a:rPr>
              <a:t>Tratamiento</a:t>
            </a:r>
            <a:r>
              <a:rPr lang="es-ES" sz="1600" b="1">
                <a:solidFill>
                  <a:srgbClr val="009999"/>
                </a:solidFill>
              </a:rPr>
              <a:t>: </a:t>
            </a:r>
            <a:r>
              <a:rPr lang="es-ES" sz="1600">
                <a:solidFill>
                  <a:schemeClr val="tx1"/>
                </a:solidFill>
              </a:rPr>
              <a:t>opciones, eficacia, efectos adversos. </a:t>
            </a:r>
            <a:endParaRPr lang="es-ES" sz="1600" smtClean="0">
              <a:solidFill>
                <a:schemeClr val="tx1"/>
              </a:solidFill>
            </a:endParaRPr>
          </a:p>
          <a:p>
            <a:pPr marL="800100" lvl="1" indent="-342900">
              <a:buClr>
                <a:srgbClr val="009999"/>
              </a:buClr>
              <a:buFont typeface="Arial" panose="020B0604020202020204" pitchFamily="34" charset="0"/>
              <a:buChar char="•"/>
            </a:pPr>
            <a:r>
              <a:rPr lang="es-ES" sz="1600" smtClean="0">
                <a:solidFill>
                  <a:schemeClr val="tx1"/>
                </a:solidFill>
              </a:rPr>
              <a:t>Puede </a:t>
            </a:r>
            <a:r>
              <a:rPr lang="es-ES" sz="1600">
                <a:solidFill>
                  <a:schemeClr val="tx1"/>
                </a:solidFill>
              </a:rPr>
              <a:t>producirse una exacerbación al principio del </a:t>
            </a:r>
            <a:r>
              <a:rPr lang="es-ES" sz="1600" smtClean="0">
                <a:solidFill>
                  <a:schemeClr val="tx1"/>
                </a:solidFill>
              </a:rPr>
              <a:t>tratamiento</a:t>
            </a:r>
          </a:p>
          <a:p>
            <a:pPr marL="800100" lvl="1" indent="-342900">
              <a:buClr>
                <a:srgbClr val="009999"/>
              </a:buClr>
              <a:buFont typeface="Arial" panose="020B0604020202020204" pitchFamily="34" charset="0"/>
              <a:buChar char="•"/>
            </a:pPr>
            <a:r>
              <a:rPr lang="es-ES" sz="1600" smtClean="0">
                <a:solidFill>
                  <a:schemeClr val="tx1"/>
                </a:solidFill>
              </a:rPr>
              <a:t>Pueden </a:t>
            </a:r>
            <a:r>
              <a:rPr lang="es-ES" sz="1600">
                <a:solidFill>
                  <a:schemeClr val="tx1"/>
                </a:solidFill>
              </a:rPr>
              <a:t>pasar semanas o </a:t>
            </a:r>
            <a:r>
              <a:rPr lang="es-ES" sz="1600" smtClean="0">
                <a:solidFill>
                  <a:schemeClr val="tx1"/>
                </a:solidFill>
              </a:rPr>
              <a:t>meses </a:t>
            </a:r>
            <a:r>
              <a:rPr lang="es-ES" sz="1600">
                <a:solidFill>
                  <a:schemeClr val="tx1"/>
                </a:solidFill>
              </a:rPr>
              <a:t>hasta obtener una respuesta adecuada y suficiente </a:t>
            </a:r>
            <a:endParaRPr lang="es-ES" sz="1600" smtClean="0">
              <a:solidFill>
                <a:schemeClr val="tx1"/>
              </a:solidFill>
            </a:endParaRPr>
          </a:p>
          <a:p>
            <a:pPr marL="800100" lvl="1" indent="-342900">
              <a:buClr>
                <a:srgbClr val="009999"/>
              </a:buClr>
              <a:buFont typeface="Arial" panose="020B0604020202020204" pitchFamily="34" charset="0"/>
              <a:buChar char="•"/>
            </a:pPr>
            <a:r>
              <a:rPr lang="es-ES" sz="1600" smtClean="0">
                <a:solidFill>
                  <a:schemeClr val="tx1"/>
                </a:solidFill>
              </a:rPr>
              <a:t>Posibilidad </a:t>
            </a:r>
            <a:r>
              <a:rPr lang="es-ES" sz="1600">
                <a:solidFill>
                  <a:schemeClr val="tx1"/>
                </a:solidFill>
              </a:rPr>
              <a:t>de </a:t>
            </a:r>
            <a:r>
              <a:rPr lang="es-ES" sz="1600" smtClean="0">
                <a:solidFill>
                  <a:schemeClr val="tx1"/>
                </a:solidFill>
              </a:rPr>
              <a:t>recaídas </a:t>
            </a:r>
            <a:r>
              <a:rPr lang="es-ES" sz="1600">
                <a:solidFill>
                  <a:schemeClr val="tx1"/>
                </a:solidFill>
              </a:rPr>
              <a:t>después de la </a:t>
            </a:r>
            <a:r>
              <a:rPr lang="es-ES" sz="1600" smtClean="0">
                <a:solidFill>
                  <a:schemeClr val="tx1"/>
                </a:solidFill>
              </a:rPr>
              <a:t>resolución </a:t>
            </a:r>
            <a:r>
              <a:rPr lang="es-ES" sz="1600">
                <a:solidFill>
                  <a:schemeClr val="tx1"/>
                </a:solidFill>
              </a:rPr>
              <a:t>de las </a:t>
            </a:r>
            <a:r>
              <a:rPr lang="es-ES" sz="1600" smtClean="0">
                <a:solidFill>
                  <a:schemeClr val="tx1"/>
                </a:solidFill>
              </a:rPr>
              <a:t>lesiones → tratamiento de mantenimiento. </a:t>
            </a:r>
          </a:p>
          <a:p>
            <a:pPr marL="800100" lvl="1" indent="-342900">
              <a:buClr>
                <a:srgbClr val="009999"/>
              </a:buClr>
              <a:buFont typeface="Arial" panose="020B0604020202020204" pitchFamily="34" charset="0"/>
              <a:buChar char="•"/>
            </a:pPr>
            <a:r>
              <a:rPr lang="es-ES" sz="1600" smtClean="0">
                <a:solidFill>
                  <a:schemeClr val="tx1"/>
                </a:solidFill>
              </a:rPr>
              <a:t>Algunos </a:t>
            </a:r>
            <a:r>
              <a:rPr lang="es-ES" sz="1600">
                <a:solidFill>
                  <a:schemeClr val="tx1"/>
                </a:solidFill>
              </a:rPr>
              <a:t>efectos </a:t>
            </a:r>
            <a:r>
              <a:rPr lang="es-ES" sz="1600" smtClean="0">
                <a:solidFill>
                  <a:schemeClr val="tx1"/>
                </a:solidFill>
              </a:rPr>
              <a:t>adversos </a:t>
            </a:r>
            <a:r>
              <a:rPr lang="es-ES" sz="1600">
                <a:solidFill>
                  <a:schemeClr val="tx1"/>
                </a:solidFill>
              </a:rPr>
              <a:t>(sobre todo cutáneos) pueden aparecer al principio del tratamiento, pero suelen desaparecer al avanzar el mismo. </a:t>
            </a:r>
            <a:endParaRPr lang="es-ES" sz="1600" smtClean="0">
              <a:solidFill>
                <a:schemeClr val="tx1"/>
              </a:solidFill>
            </a:endParaRPr>
          </a:p>
          <a:p>
            <a:pPr marL="800100" lvl="1" indent="-342900">
              <a:buClr>
                <a:srgbClr val="009999"/>
              </a:buClr>
              <a:buFont typeface="Arial" panose="020B0604020202020204" pitchFamily="34" charset="0"/>
              <a:buChar char="•"/>
            </a:pPr>
            <a:r>
              <a:rPr lang="es-ES" sz="1600" smtClean="0">
                <a:solidFill>
                  <a:schemeClr val="tx1"/>
                </a:solidFill>
              </a:rPr>
              <a:t>Importancia </a:t>
            </a:r>
            <a:r>
              <a:rPr lang="es-ES" sz="1600">
                <a:solidFill>
                  <a:schemeClr val="tx1"/>
                </a:solidFill>
              </a:rPr>
              <a:t>del cumplimiento y la </a:t>
            </a:r>
            <a:r>
              <a:rPr lang="es-ES" sz="1600" smtClean="0">
                <a:solidFill>
                  <a:schemeClr val="tx1"/>
                </a:solidFill>
              </a:rPr>
              <a:t>aplicación </a:t>
            </a:r>
            <a:r>
              <a:rPr lang="es-ES" sz="1600">
                <a:solidFill>
                  <a:schemeClr val="tx1"/>
                </a:solidFill>
              </a:rPr>
              <a:t>adecuada y regular del tratamiento </a:t>
            </a:r>
            <a:endParaRPr lang="es-ES" sz="1600" smtClean="0">
              <a:solidFill>
                <a:schemeClr val="tx1"/>
              </a:solidFill>
            </a:endParaRPr>
          </a:p>
          <a:p>
            <a:pPr marL="800100" lvl="1" indent="-342900">
              <a:buClr>
                <a:srgbClr val="009999"/>
              </a:buClr>
              <a:buFont typeface="Arial" panose="020B0604020202020204" pitchFamily="34" charset="0"/>
              <a:buChar char="•"/>
            </a:pPr>
            <a:r>
              <a:rPr lang="es-ES" sz="1600" smtClean="0">
                <a:solidFill>
                  <a:schemeClr val="tx1"/>
                </a:solidFill>
              </a:rPr>
              <a:t>Medidas </a:t>
            </a:r>
            <a:r>
              <a:rPr lang="es-ES" sz="1600">
                <a:solidFill>
                  <a:schemeClr val="tx1"/>
                </a:solidFill>
              </a:rPr>
              <a:t>generales </a:t>
            </a:r>
            <a:r>
              <a:rPr lang="es-ES" sz="1600" smtClean="0">
                <a:solidFill>
                  <a:schemeClr val="tx1"/>
                </a:solidFill>
              </a:rPr>
              <a:t>complementarias.</a:t>
            </a:r>
            <a:endParaRPr lang="es-ES" sz="1600">
              <a:solidFill>
                <a:schemeClr val="tx1"/>
              </a:solidFill>
            </a:endParaRPr>
          </a:p>
          <a:p>
            <a:pPr marL="342900" indent="-342900">
              <a:buClr>
                <a:srgbClr val="009999"/>
              </a:buClr>
              <a:buFont typeface="Wingdings" panose="05000000000000000000" pitchFamily="2" charset="2"/>
              <a:buChar char="§"/>
            </a:pPr>
            <a:r>
              <a:rPr lang="es-ES" sz="1600" b="1" smtClean="0">
                <a:solidFill>
                  <a:srgbClr val="009999"/>
                </a:solidFill>
              </a:rPr>
              <a:t>Cuándo</a:t>
            </a:r>
            <a:r>
              <a:rPr lang="es-ES" sz="1600" smtClean="0">
                <a:solidFill>
                  <a:schemeClr val="tx1"/>
                </a:solidFill>
              </a:rPr>
              <a:t> </a:t>
            </a:r>
            <a:r>
              <a:rPr lang="es-ES" sz="1600">
                <a:solidFill>
                  <a:schemeClr val="tx1"/>
                </a:solidFill>
              </a:rPr>
              <a:t>se debe </a:t>
            </a:r>
            <a:r>
              <a:rPr lang="es-ES" sz="1600" b="1">
                <a:solidFill>
                  <a:srgbClr val="009999"/>
                </a:solidFill>
              </a:rPr>
              <a:t>consultar al médico</a:t>
            </a:r>
            <a:r>
              <a:rPr lang="es-ES" sz="1600">
                <a:solidFill>
                  <a:schemeClr val="tx1"/>
                </a:solidFill>
              </a:rPr>
              <a:t>.</a:t>
            </a:r>
          </a:p>
          <a:p>
            <a:pPr marL="342900" indent="-342900">
              <a:buClr>
                <a:srgbClr val="009999"/>
              </a:buClr>
              <a:buFont typeface="Wingdings" panose="05000000000000000000" pitchFamily="2" charset="2"/>
              <a:buChar char="§"/>
            </a:pPr>
            <a:r>
              <a:rPr lang="es-ES" sz="1600" b="1" smtClean="0">
                <a:solidFill>
                  <a:srgbClr val="009999"/>
                </a:solidFill>
              </a:rPr>
              <a:t>Dónde</a:t>
            </a:r>
            <a:r>
              <a:rPr lang="es-ES" sz="1600" smtClean="0">
                <a:solidFill>
                  <a:schemeClr val="tx1"/>
                </a:solidFill>
              </a:rPr>
              <a:t> </a:t>
            </a:r>
            <a:r>
              <a:rPr lang="es-ES" sz="1600">
                <a:solidFill>
                  <a:schemeClr val="tx1"/>
                </a:solidFill>
              </a:rPr>
              <a:t>se puede conseguir </a:t>
            </a:r>
            <a:r>
              <a:rPr lang="es-ES" sz="1600" b="1">
                <a:solidFill>
                  <a:srgbClr val="009999"/>
                </a:solidFill>
              </a:rPr>
              <a:t>información adicional</a:t>
            </a:r>
            <a:r>
              <a:rPr lang="es-ES" sz="1600">
                <a:solidFill>
                  <a:schemeClr val="tx1"/>
                </a:solidFill>
              </a:rPr>
              <a:t>.  </a:t>
            </a:r>
          </a:p>
          <a:p>
            <a:pPr marL="342900" indent="-342900">
              <a:buClr>
                <a:srgbClr val="009999"/>
              </a:buClr>
              <a:buFont typeface="Wingdings" panose="05000000000000000000" pitchFamily="2" charset="2"/>
              <a:buChar char="§"/>
            </a:pPr>
            <a:r>
              <a:rPr lang="es-ES" sz="1600" b="1" smtClean="0">
                <a:solidFill>
                  <a:srgbClr val="009999"/>
                </a:solidFill>
              </a:rPr>
              <a:t>Plan </a:t>
            </a:r>
            <a:r>
              <a:rPr lang="es-ES" sz="1600" b="1">
                <a:solidFill>
                  <a:srgbClr val="009999"/>
                </a:solidFill>
              </a:rPr>
              <a:t>de tratamiento, seguimiento y evaluación:</a:t>
            </a:r>
            <a:r>
              <a:rPr lang="es-ES" sz="1600">
                <a:solidFill>
                  <a:schemeClr val="tx1"/>
                </a:solidFill>
              </a:rPr>
              <a:t> planificar y consensuar en cada caso. </a:t>
            </a:r>
          </a:p>
          <a:p>
            <a:pPr>
              <a:buClr>
                <a:srgbClr val="009999"/>
              </a:buClr>
            </a:pPr>
            <a:endParaRPr lang="es-ES" sz="1700" smtClean="0">
              <a:solidFill>
                <a:schemeClr val="tx1"/>
              </a:solidFill>
            </a:endParaRPr>
          </a:p>
          <a:p>
            <a:pPr>
              <a:buClr>
                <a:srgbClr val="EF3340"/>
              </a:buClr>
            </a:pPr>
            <a:r>
              <a:rPr lang="es-ES" sz="120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85041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986021" y="0"/>
            <a:ext cx="7776864" cy="7207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63" tIns="45683" rIns="91363" bIns="45683" numCol="1" anchor="ctr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s-ES" altLang="es-ES" sz="4000" b="1" smtClean="0">
                <a:solidFill>
                  <a:srgbClr val="EF3340"/>
                </a:solidFill>
              </a:rPr>
              <a:t>Puntos clave</a:t>
            </a:r>
          </a:p>
        </p:txBody>
      </p:sp>
      <p:sp>
        <p:nvSpPr>
          <p:cNvPr id="4" name="CuadroTexto 3"/>
          <p:cNvSpPr txBox="1"/>
          <p:nvPr/>
        </p:nvSpPr>
        <p:spPr>
          <a:xfrm>
            <a:off x="784418" y="720725"/>
            <a:ext cx="8180070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EF3340"/>
              </a:buClr>
              <a:buFont typeface="Wingdings" panose="05000000000000000000" pitchFamily="2" charset="2"/>
              <a:buChar char="§"/>
            </a:pPr>
            <a:r>
              <a:rPr lang="es-ES" sz="1400" smtClean="0"/>
              <a:t>Acné: </a:t>
            </a:r>
            <a:r>
              <a:rPr lang="es-ES" sz="1400"/>
              <a:t>dermatosis </a:t>
            </a:r>
            <a:r>
              <a:rPr lang="es-ES" sz="1400" b="1">
                <a:solidFill>
                  <a:srgbClr val="EF3340"/>
                </a:solidFill>
              </a:rPr>
              <a:t>crónica</a:t>
            </a:r>
            <a:r>
              <a:rPr lang="es-ES" sz="1400"/>
              <a:t> de presentación</a:t>
            </a:r>
            <a:r>
              <a:rPr lang="es-ES" sz="1400" b="1">
                <a:solidFill>
                  <a:srgbClr val="EF3340"/>
                </a:solidFill>
              </a:rPr>
              <a:t> clínica variable </a:t>
            </a:r>
            <a:r>
              <a:rPr lang="es-ES" sz="1400"/>
              <a:t>y con frecuencia </a:t>
            </a:r>
            <a:r>
              <a:rPr lang="es-ES" sz="1400" b="1" smtClean="0">
                <a:solidFill>
                  <a:srgbClr val="EF3340"/>
                </a:solidFill>
              </a:rPr>
              <a:t>mixta, </a:t>
            </a:r>
            <a:r>
              <a:rPr lang="es-ES" sz="1400" smtClean="0"/>
              <a:t>que requiere </a:t>
            </a:r>
            <a:r>
              <a:rPr lang="es-ES" sz="1400"/>
              <a:t>tratamiento farmacológico hasta en </a:t>
            </a:r>
            <a:r>
              <a:rPr lang="es-ES" sz="1400" smtClean="0"/>
              <a:t>el </a:t>
            </a:r>
            <a:r>
              <a:rPr lang="es-ES" sz="1400"/>
              <a:t>30% de los casos</a:t>
            </a:r>
            <a:r>
              <a:rPr lang="es-ES" sz="1400" smtClean="0"/>
              <a:t>.</a:t>
            </a:r>
          </a:p>
          <a:p>
            <a:pPr marL="285750" indent="-285750">
              <a:buClr>
                <a:srgbClr val="EF3340"/>
              </a:buClr>
              <a:buFont typeface="Wingdings" panose="05000000000000000000" pitchFamily="2" charset="2"/>
              <a:buChar char="§"/>
            </a:pPr>
            <a:endParaRPr lang="es-ES" sz="1400" smtClean="0"/>
          </a:p>
          <a:p>
            <a:pPr marL="285750" indent="-285750">
              <a:buClr>
                <a:srgbClr val="EF3340"/>
              </a:buClr>
              <a:buFont typeface="Wingdings" panose="05000000000000000000" pitchFamily="2" charset="2"/>
              <a:buChar char="§"/>
            </a:pPr>
            <a:r>
              <a:rPr lang="es-ES" sz="1400" smtClean="0"/>
              <a:t>Tratamiento </a:t>
            </a:r>
            <a:r>
              <a:rPr lang="es-ES" sz="1400" b="1" smtClean="0">
                <a:solidFill>
                  <a:srgbClr val="EF3340"/>
                </a:solidFill>
              </a:rPr>
              <a:t>individualizado</a:t>
            </a:r>
            <a:r>
              <a:rPr lang="es-ES" sz="1400" smtClean="0"/>
              <a:t>, </a:t>
            </a:r>
            <a:r>
              <a:rPr lang="es-ES" sz="1400" b="1" smtClean="0">
                <a:solidFill>
                  <a:srgbClr val="EF3340"/>
                </a:solidFill>
              </a:rPr>
              <a:t>escalonado</a:t>
            </a:r>
            <a:r>
              <a:rPr lang="es-ES" sz="1400" smtClean="0"/>
              <a:t> </a:t>
            </a:r>
            <a:r>
              <a:rPr lang="es-ES" sz="1400"/>
              <a:t>y </a:t>
            </a:r>
            <a:r>
              <a:rPr lang="es-ES" sz="1400" b="1" smtClean="0">
                <a:solidFill>
                  <a:srgbClr val="EF3340"/>
                </a:solidFill>
              </a:rPr>
              <a:t>progresivo. </a:t>
            </a:r>
            <a:r>
              <a:rPr lang="es-ES" sz="1400" smtClean="0"/>
              <a:t>Las opciones (casos leves): primero </a:t>
            </a:r>
            <a:r>
              <a:rPr lang="es-ES" sz="1400" b="1" smtClean="0">
                <a:solidFill>
                  <a:srgbClr val="EF3340"/>
                </a:solidFill>
              </a:rPr>
              <a:t>tratamiento </a:t>
            </a:r>
            <a:r>
              <a:rPr lang="es-ES" sz="1400" b="1">
                <a:solidFill>
                  <a:srgbClr val="EF3340"/>
                </a:solidFill>
              </a:rPr>
              <a:t>tópico </a:t>
            </a:r>
            <a:r>
              <a:rPr lang="es-ES" sz="1400" smtClean="0"/>
              <a:t>(monoterapia </a:t>
            </a:r>
            <a:r>
              <a:rPr lang="es-ES" sz="1400"/>
              <a:t>o asociación</a:t>
            </a:r>
            <a:r>
              <a:rPr lang="es-ES" sz="1400" smtClean="0"/>
              <a:t>), segundo </a:t>
            </a:r>
            <a:r>
              <a:rPr lang="es-ES" sz="1400" b="1" smtClean="0">
                <a:solidFill>
                  <a:srgbClr val="EF3340"/>
                </a:solidFill>
              </a:rPr>
              <a:t>fármacos </a:t>
            </a:r>
            <a:r>
              <a:rPr lang="es-ES" sz="1400" b="1">
                <a:solidFill>
                  <a:srgbClr val="EF3340"/>
                </a:solidFill>
              </a:rPr>
              <a:t>tópicos </a:t>
            </a:r>
            <a:r>
              <a:rPr lang="es-ES" sz="1400" b="1" smtClean="0">
                <a:solidFill>
                  <a:srgbClr val="EF3340"/>
                </a:solidFill>
              </a:rPr>
              <a:t>+ </a:t>
            </a:r>
            <a:r>
              <a:rPr lang="es-ES" sz="1400" b="1">
                <a:solidFill>
                  <a:srgbClr val="EF3340"/>
                </a:solidFill>
              </a:rPr>
              <a:t>antibióticos orales </a:t>
            </a:r>
            <a:r>
              <a:rPr lang="es-ES" sz="1400" smtClean="0"/>
              <a:t>y tercero retinoides </a:t>
            </a:r>
            <a:r>
              <a:rPr lang="es-ES" sz="1400"/>
              <a:t>sistémicos </a:t>
            </a:r>
            <a:r>
              <a:rPr lang="es-ES" sz="1400">
                <a:solidFill>
                  <a:srgbClr val="EF3340"/>
                </a:solidFill>
              </a:rPr>
              <a:t>(</a:t>
            </a:r>
            <a:r>
              <a:rPr lang="es-ES" sz="1400" b="1">
                <a:solidFill>
                  <a:srgbClr val="EF3340"/>
                </a:solidFill>
              </a:rPr>
              <a:t>isotretinoína oral</a:t>
            </a:r>
            <a:r>
              <a:rPr lang="es-ES" sz="1400"/>
              <a:t>) o </a:t>
            </a:r>
            <a:r>
              <a:rPr lang="es-ES" sz="1400" b="1" smtClean="0">
                <a:solidFill>
                  <a:srgbClr val="EF3340"/>
                </a:solidFill>
              </a:rPr>
              <a:t>anticonceptivos </a:t>
            </a:r>
            <a:r>
              <a:rPr lang="es-ES" sz="1400" b="1">
                <a:solidFill>
                  <a:srgbClr val="EF3340"/>
                </a:solidFill>
              </a:rPr>
              <a:t>orales </a:t>
            </a:r>
            <a:r>
              <a:rPr lang="es-ES" sz="1400" smtClean="0"/>
              <a:t>(mujeres).</a:t>
            </a:r>
          </a:p>
          <a:p>
            <a:pPr marL="285750" indent="-285750">
              <a:buClr>
                <a:srgbClr val="EF3340"/>
              </a:buClr>
              <a:buFont typeface="Wingdings" panose="05000000000000000000" pitchFamily="2" charset="2"/>
              <a:buChar char="§"/>
            </a:pPr>
            <a:endParaRPr lang="es-ES" sz="1400" smtClean="0"/>
          </a:p>
          <a:p>
            <a:pPr marL="285750" indent="-285750">
              <a:buClr>
                <a:srgbClr val="EF3340"/>
              </a:buClr>
              <a:buFont typeface="Wingdings" panose="05000000000000000000" pitchFamily="2" charset="2"/>
              <a:buChar char="§"/>
            </a:pPr>
            <a:r>
              <a:rPr lang="es-ES" sz="1400" smtClean="0"/>
              <a:t>Para reducir las </a:t>
            </a:r>
            <a:r>
              <a:rPr lang="es-ES" sz="1400" b="1" smtClean="0">
                <a:solidFill>
                  <a:srgbClr val="EF3340"/>
                </a:solidFill>
              </a:rPr>
              <a:t>resistencias</a:t>
            </a:r>
            <a:r>
              <a:rPr lang="es-ES" sz="1400" smtClean="0"/>
              <a:t>: los antibióticos (tópicos y orales) no deben utilizarse como tratamiento </a:t>
            </a:r>
            <a:r>
              <a:rPr lang="es-ES" sz="1400"/>
              <a:t>de primera línea, de mantenimiento, ni en </a:t>
            </a:r>
            <a:r>
              <a:rPr lang="es-ES" sz="1400" smtClean="0"/>
              <a:t>monoterapia; limitar </a:t>
            </a:r>
            <a:r>
              <a:rPr lang="es-ES" sz="1400"/>
              <a:t>su administración (≤ 3-4 meses) y no asociar antibióticos tópicos y </a:t>
            </a:r>
            <a:r>
              <a:rPr lang="es-ES" sz="1400" smtClean="0"/>
              <a:t>orales. </a:t>
            </a:r>
          </a:p>
          <a:p>
            <a:pPr marL="285750" indent="-285750">
              <a:buClr>
                <a:srgbClr val="EF3340"/>
              </a:buClr>
              <a:buFont typeface="Wingdings" panose="05000000000000000000" pitchFamily="2" charset="2"/>
              <a:buChar char="§"/>
            </a:pPr>
            <a:endParaRPr lang="es-ES" sz="1400"/>
          </a:p>
          <a:p>
            <a:pPr marL="285750" indent="-285750">
              <a:buClr>
                <a:srgbClr val="EF3340"/>
              </a:buClr>
              <a:buFont typeface="Wingdings" panose="05000000000000000000" pitchFamily="2" charset="2"/>
              <a:buChar char="§"/>
            </a:pPr>
            <a:r>
              <a:rPr lang="es-ES" sz="1400"/>
              <a:t>Los</a:t>
            </a:r>
            <a:r>
              <a:rPr lang="es-ES" sz="1400" b="1">
                <a:solidFill>
                  <a:srgbClr val="EF3340"/>
                </a:solidFill>
              </a:rPr>
              <a:t> retinoides</a:t>
            </a:r>
            <a:r>
              <a:rPr lang="es-ES" sz="1400">
                <a:solidFill>
                  <a:srgbClr val="EF3340"/>
                </a:solidFill>
              </a:rPr>
              <a:t> </a:t>
            </a:r>
            <a:r>
              <a:rPr lang="es-ES" sz="1400"/>
              <a:t>(tópicos y orales) están contraindicados en embarazadas. La isotretinoína oral requiere prescripción y control por </a:t>
            </a:r>
            <a:r>
              <a:rPr lang="es-ES" sz="1400" smtClean="0"/>
              <a:t>dermatólogo y </a:t>
            </a:r>
            <a:r>
              <a:rPr lang="es-ES" sz="1400"/>
              <a:t>seguimiento </a:t>
            </a:r>
            <a:r>
              <a:rPr lang="es-ES" sz="1400" smtClean="0"/>
              <a:t>especial; </a:t>
            </a:r>
            <a:r>
              <a:rPr lang="es-ES" sz="1400"/>
              <a:t>y en mujeres con capacidad de </a:t>
            </a:r>
            <a:r>
              <a:rPr lang="es-ES" sz="1400" smtClean="0"/>
              <a:t>gestación, seguir el “Plan </a:t>
            </a:r>
            <a:r>
              <a:rPr lang="es-ES" sz="1400"/>
              <a:t>de embarazos</a:t>
            </a:r>
            <a:r>
              <a:rPr lang="es-ES" sz="1400" smtClean="0"/>
              <a:t>”.</a:t>
            </a:r>
            <a:endParaRPr lang="es-ES" sz="1400"/>
          </a:p>
          <a:p>
            <a:pPr marL="285750" indent="-285750">
              <a:buClr>
                <a:srgbClr val="EF3340"/>
              </a:buClr>
              <a:buFont typeface="Wingdings" panose="05000000000000000000" pitchFamily="2" charset="2"/>
              <a:buChar char="§"/>
            </a:pPr>
            <a:endParaRPr lang="es-ES" sz="1400" smtClean="0"/>
          </a:p>
          <a:p>
            <a:pPr marL="285750" indent="-285750">
              <a:buClr>
                <a:srgbClr val="EF3340"/>
              </a:buClr>
              <a:buFont typeface="Wingdings" panose="05000000000000000000" pitchFamily="2" charset="2"/>
              <a:buChar char="§"/>
            </a:pPr>
            <a:r>
              <a:rPr lang="es-ES" sz="1400" b="1" smtClean="0">
                <a:solidFill>
                  <a:srgbClr val="EF3340"/>
                </a:solidFill>
              </a:rPr>
              <a:t>Evaluar</a:t>
            </a:r>
            <a:r>
              <a:rPr lang="es-ES" sz="1400" smtClean="0"/>
              <a:t> el tratamiento a los 2-3 </a:t>
            </a:r>
            <a:r>
              <a:rPr lang="es-ES" sz="1400"/>
              <a:t>meses (1-2 meses los antibióticos</a:t>
            </a:r>
            <a:r>
              <a:rPr lang="es-ES" sz="1400" smtClean="0"/>
              <a:t>)→ continuar, modificar o suspender. </a:t>
            </a:r>
            <a:r>
              <a:rPr lang="es-ES" sz="1400"/>
              <a:t>Si la respuesta </a:t>
            </a:r>
            <a:r>
              <a:rPr lang="es-ES" sz="1400" smtClean="0"/>
              <a:t>es </a:t>
            </a:r>
            <a:r>
              <a:rPr lang="es-ES" sz="1400"/>
              <a:t>inadecuada, antes de pasar al siguiente escalón probar todas las opciones posibles y valorar posibles causas de ineficacia</a:t>
            </a:r>
            <a:r>
              <a:rPr lang="es-ES" sz="1400" smtClean="0"/>
              <a:t>. </a:t>
            </a:r>
          </a:p>
          <a:p>
            <a:pPr marL="285750" indent="-285750">
              <a:buClr>
                <a:srgbClr val="EF3340"/>
              </a:buClr>
              <a:buFont typeface="Wingdings" panose="05000000000000000000" pitchFamily="2" charset="2"/>
              <a:buChar char="§"/>
            </a:pPr>
            <a:endParaRPr lang="es-ES" sz="1400"/>
          </a:p>
          <a:p>
            <a:pPr marL="285750" indent="-285750">
              <a:buClr>
                <a:srgbClr val="EF3340"/>
              </a:buClr>
              <a:buFont typeface="Wingdings" panose="05000000000000000000" pitchFamily="2" charset="2"/>
              <a:buChar char="§"/>
            </a:pPr>
            <a:r>
              <a:rPr lang="es-ES" sz="1400" smtClean="0"/>
              <a:t>Se recomienda </a:t>
            </a:r>
            <a:r>
              <a:rPr lang="es-ES" sz="1400" b="1" smtClean="0">
                <a:solidFill>
                  <a:srgbClr val="EF3340"/>
                </a:solidFill>
              </a:rPr>
              <a:t>tratamiento de mantenimiento </a:t>
            </a:r>
            <a:r>
              <a:rPr lang="es-ES" sz="1400" smtClean="0"/>
              <a:t>(tópico)</a:t>
            </a:r>
            <a:r>
              <a:rPr lang="es-ES" sz="1400" b="1" smtClean="0">
                <a:solidFill>
                  <a:srgbClr val="EF3340"/>
                </a:solidFill>
              </a:rPr>
              <a:t> </a:t>
            </a:r>
            <a:r>
              <a:rPr lang="es-ES" sz="1400" smtClean="0"/>
              <a:t>en todos los pacientes, menos en los tratados con isotretinoína oral.</a:t>
            </a:r>
            <a:r>
              <a:rPr lang="es-ES" sz="1400"/>
              <a:t> </a:t>
            </a:r>
            <a:r>
              <a:rPr lang="es-ES" sz="1400" smtClean="0"/>
              <a:t> </a:t>
            </a:r>
          </a:p>
          <a:p>
            <a:pPr>
              <a:buClr>
                <a:srgbClr val="EF3340"/>
              </a:buClr>
            </a:pPr>
            <a:endParaRPr lang="es-ES" sz="1400" smtClean="0"/>
          </a:p>
          <a:p>
            <a:pPr marL="285750" indent="-285750">
              <a:buClr>
                <a:srgbClr val="EF3340"/>
              </a:buClr>
              <a:buFont typeface="Wingdings" panose="05000000000000000000" pitchFamily="2" charset="2"/>
              <a:buChar char="§"/>
            </a:pPr>
            <a:r>
              <a:rPr lang="es-ES" sz="1400" b="1" smtClean="0">
                <a:solidFill>
                  <a:srgbClr val="EF3340"/>
                </a:solidFill>
              </a:rPr>
              <a:t>Derivar a dermatología</a:t>
            </a:r>
            <a:r>
              <a:rPr lang="es-ES" sz="1400" smtClean="0"/>
              <a:t>: acné cicatrizante, efectos adversos graves, intolerancia de tratamientos habituales, recidiva tras tratamiento sistémico, alteraciones endocrinas.</a:t>
            </a:r>
          </a:p>
          <a:p>
            <a:pPr marL="285750" indent="-285750">
              <a:buClr>
                <a:srgbClr val="EF3340"/>
              </a:buClr>
              <a:buFont typeface="Wingdings" panose="05000000000000000000" pitchFamily="2" charset="2"/>
              <a:buChar char="§"/>
            </a:pPr>
            <a:endParaRPr lang="es-ES" sz="1400" smtClean="0"/>
          </a:p>
          <a:p>
            <a:pPr marL="285750" indent="-285750">
              <a:buClr>
                <a:srgbClr val="EF3340"/>
              </a:buClr>
              <a:buFont typeface="Wingdings" panose="05000000000000000000" pitchFamily="2" charset="2"/>
              <a:buChar char="§"/>
            </a:pPr>
            <a:r>
              <a:rPr lang="es-ES" sz="1400" smtClean="0"/>
              <a:t>Todos los pacientes deben seguir las </a:t>
            </a:r>
            <a:r>
              <a:rPr lang="es-ES" sz="1400" b="1" smtClean="0">
                <a:solidFill>
                  <a:srgbClr val="EF3340"/>
                </a:solidFill>
              </a:rPr>
              <a:t>medidas generales complementarias</a:t>
            </a:r>
            <a:r>
              <a:rPr lang="es-ES" sz="1400" smtClean="0"/>
              <a:t>, pero no parece necesario modificar la dieta (salvo casos excepcionales).</a:t>
            </a:r>
            <a:endParaRPr lang="es-ES" sz="1400" b="1">
              <a:solidFill>
                <a:srgbClr val="EF334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260350"/>
            <a:ext cx="8229600" cy="6477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63" tIns="45683" rIns="91363" bIns="45683" numCol="1" anchor="ctr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s-ES" altLang="es-ES" sz="4000" b="1" smtClean="0">
                <a:solidFill>
                  <a:srgbClr val="EF3340"/>
                </a:solidFill>
              </a:rPr>
              <a:t>Bibliografía recomendada:</a:t>
            </a:r>
          </a:p>
        </p:txBody>
      </p:sp>
      <p:sp>
        <p:nvSpPr>
          <p:cNvPr id="2" name="Rectángulo 1"/>
          <p:cNvSpPr/>
          <p:nvPr/>
        </p:nvSpPr>
        <p:spPr>
          <a:xfrm>
            <a:off x="933810" y="1124744"/>
            <a:ext cx="8030677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Clr>
                <a:srgbClr val="EF3340"/>
              </a:buClr>
              <a:buFont typeface="Arial" panose="020B0604020202020204" pitchFamily="34" charset="0"/>
              <a:buChar char="•"/>
            </a:pPr>
            <a:r>
              <a:rPr lang="es-ES" sz="1600" dirty="0" err="1"/>
              <a:t>Asai</a:t>
            </a:r>
            <a:r>
              <a:rPr lang="es-ES" sz="1600" dirty="0"/>
              <a:t> Y et al. </a:t>
            </a:r>
            <a:r>
              <a:rPr lang="en-US" sz="1600" dirty="0"/>
              <a:t>Management of </a:t>
            </a:r>
            <a:r>
              <a:rPr lang="en-US" sz="1600" dirty="0" err="1"/>
              <a:t>acné</a:t>
            </a:r>
            <a:r>
              <a:rPr lang="en-US" sz="1600" dirty="0"/>
              <a:t>: Canadian clinical practice guideline. </a:t>
            </a:r>
            <a:r>
              <a:rPr lang="es-ES" sz="1600" u="sng" dirty="0">
                <a:hlinkClick r:id="rId2"/>
              </a:rPr>
              <a:t>CMAJ. 2016; 188(2): </a:t>
            </a:r>
            <a:r>
              <a:rPr lang="es-ES" sz="1600" u="sng" dirty="0" smtClean="0">
                <a:hlinkClick r:id="rId2"/>
              </a:rPr>
              <a:t>118-26</a:t>
            </a:r>
            <a:endParaRPr lang="es-ES" sz="1600" u="sng" dirty="0" smtClean="0"/>
          </a:p>
          <a:p>
            <a:pPr marL="285750" indent="-285750">
              <a:buClr>
                <a:srgbClr val="EF3340"/>
              </a:buClr>
              <a:buFont typeface="Arial" panose="020B0604020202020204" pitchFamily="34" charset="0"/>
              <a:buChar char="•"/>
            </a:pPr>
            <a:endParaRPr lang="es-ES" sz="1600" dirty="0"/>
          </a:p>
          <a:p>
            <a:pPr marL="285750" indent="-285750">
              <a:buClr>
                <a:srgbClr val="EF3340"/>
              </a:buClr>
              <a:buFont typeface="Arial" panose="020B0604020202020204" pitchFamily="34" charset="0"/>
              <a:buChar char="•"/>
            </a:pPr>
            <a:r>
              <a:rPr lang="es-ES" sz="1600" dirty="0" err="1"/>
              <a:t>Zaenglein</a:t>
            </a:r>
            <a:r>
              <a:rPr lang="es-ES" sz="1600" dirty="0"/>
              <a:t> AL et al. </a:t>
            </a:r>
            <a:r>
              <a:rPr lang="en-US" sz="1600" dirty="0"/>
              <a:t>Guidelines of care for the management of acne vulgaris. </a:t>
            </a:r>
            <a:r>
              <a:rPr lang="en-US" sz="1600" u="sng" dirty="0">
                <a:hlinkClick r:id="rId3"/>
              </a:rPr>
              <a:t>J Am </a:t>
            </a:r>
            <a:r>
              <a:rPr lang="en-US" sz="1600" u="sng" dirty="0" err="1">
                <a:hlinkClick r:id="rId3"/>
              </a:rPr>
              <a:t>Acad</a:t>
            </a:r>
            <a:r>
              <a:rPr lang="en-US" sz="1600" u="sng" dirty="0">
                <a:hlinkClick r:id="rId3"/>
              </a:rPr>
              <a:t> </a:t>
            </a:r>
            <a:r>
              <a:rPr lang="en-US" sz="1600" u="sng" dirty="0" err="1">
                <a:hlinkClick r:id="rId3"/>
              </a:rPr>
              <a:t>Dermatol</a:t>
            </a:r>
            <a:r>
              <a:rPr lang="en-US" sz="1600" u="sng" dirty="0">
                <a:hlinkClick r:id="rId3"/>
              </a:rPr>
              <a:t> 2016; 74(5): </a:t>
            </a:r>
            <a:r>
              <a:rPr lang="en-US" sz="1600" u="sng" dirty="0" smtClean="0">
                <a:hlinkClick r:id="rId3"/>
              </a:rPr>
              <a:t>945-73</a:t>
            </a:r>
            <a:endParaRPr lang="en-US" sz="1600" dirty="0"/>
          </a:p>
          <a:p>
            <a:pPr marL="285750" indent="-285750">
              <a:buClr>
                <a:srgbClr val="EF3340"/>
              </a:buClr>
              <a:buFont typeface="Arial" panose="020B0604020202020204" pitchFamily="34" charset="0"/>
              <a:buChar char="•"/>
            </a:pPr>
            <a:endParaRPr lang="en-US" sz="1600" dirty="0" smtClean="0"/>
          </a:p>
          <a:p>
            <a:pPr marL="285750" indent="-285750">
              <a:buClr>
                <a:srgbClr val="EF3340"/>
              </a:buClr>
              <a:buFont typeface="Arial" panose="020B0604020202020204" pitchFamily="34" charset="0"/>
              <a:buChar char="•"/>
            </a:pPr>
            <a:r>
              <a:rPr lang="en-US" sz="1600" dirty="0"/>
              <a:t>Nast A et al. </a:t>
            </a:r>
            <a:r>
              <a:rPr lang="en-US" sz="1600" u="sng" dirty="0">
                <a:hlinkClick r:id="rId4"/>
              </a:rPr>
              <a:t>S3-Guideline for the Treatment of </a:t>
            </a:r>
            <a:r>
              <a:rPr lang="en-US" sz="1600" u="sng" dirty="0" smtClean="0">
                <a:hlinkClick r:id="rId4"/>
              </a:rPr>
              <a:t>Acne. </a:t>
            </a:r>
            <a:r>
              <a:rPr lang="en-US" sz="1600" u="sng" dirty="0">
                <a:hlinkClick r:id="rId4"/>
              </a:rPr>
              <a:t>European Dermatology </a:t>
            </a:r>
            <a:r>
              <a:rPr lang="en-US" sz="1600" u="sng" dirty="0" smtClean="0">
                <a:hlinkClick r:id="rId4"/>
              </a:rPr>
              <a:t>Forum. Update 2016</a:t>
            </a:r>
            <a:r>
              <a:rPr lang="en-US" sz="1600" u="sng" dirty="0" smtClean="0"/>
              <a:t>.</a:t>
            </a:r>
          </a:p>
          <a:p>
            <a:pPr marL="285750" indent="-285750">
              <a:buClr>
                <a:srgbClr val="EF3340"/>
              </a:buClr>
              <a:buFont typeface="Arial" panose="020B0604020202020204" pitchFamily="34" charset="0"/>
              <a:buChar char="•"/>
            </a:pPr>
            <a:endParaRPr lang="en-US" sz="1600" u="sng" dirty="0"/>
          </a:p>
          <a:p>
            <a:pPr marL="285750" indent="-285750">
              <a:buClr>
                <a:srgbClr val="EF3340"/>
              </a:buClr>
              <a:buFont typeface="Arial" panose="020B0604020202020204" pitchFamily="34" charset="0"/>
              <a:buChar char="•"/>
            </a:pPr>
            <a:r>
              <a:rPr lang="en-US" sz="1600" dirty="0" err="1"/>
              <a:t>Thiboutot</a:t>
            </a:r>
            <a:r>
              <a:rPr lang="en-US" sz="1600" dirty="0"/>
              <a:t> DM et al. Practical management of acne for clinicians: An international consensus from the Global Alliance to Improve Outcomes in Acne. </a:t>
            </a:r>
            <a:r>
              <a:rPr lang="en-US" sz="1600" u="sng" dirty="0">
                <a:hlinkClick r:id="rId5"/>
              </a:rPr>
              <a:t>J Am </a:t>
            </a:r>
            <a:r>
              <a:rPr lang="en-US" sz="1600" u="sng" dirty="0" err="1">
                <a:hlinkClick r:id="rId5"/>
              </a:rPr>
              <a:t>Acad</a:t>
            </a:r>
            <a:r>
              <a:rPr lang="en-US" sz="1600" u="sng" dirty="0">
                <a:hlinkClick r:id="rId5"/>
              </a:rPr>
              <a:t> </a:t>
            </a:r>
            <a:r>
              <a:rPr lang="en-US" sz="1600" u="sng" dirty="0" err="1">
                <a:hlinkClick r:id="rId5"/>
              </a:rPr>
              <a:t>Dermatol</a:t>
            </a:r>
            <a:r>
              <a:rPr lang="en-US" sz="1600" u="sng" dirty="0">
                <a:hlinkClick r:id="rId5"/>
              </a:rPr>
              <a:t>. 2018;78(2 </a:t>
            </a:r>
            <a:r>
              <a:rPr lang="en-US" sz="1600" u="sng" dirty="0" err="1">
                <a:hlinkClick r:id="rId5"/>
              </a:rPr>
              <a:t>Suppl</a:t>
            </a:r>
            <a:r>
              <a:rPr lang="en-US" sz="1600" u="sng" dirty="0">
                <a:hlinkClick r:id="rId5"/>
              </a:rPr>
              <a:t> 1):</a:t>
            </a:r>
            <a:r>
              <a:rPr lang="en-US" sz="1600" u="sng" dirty="0" smtClean="0">
                <a:hlinkClick r:id="rId5"/>
              </a:rPr>
              <a:t>S1-S23</a:t>
            </a:r>
            <a:endParaRPr lang="en-US" sz="1600" u="sng" dirty="0" smtClean="0"/>
          </a:p>
          <a:p>
            <a:pPr marL="285750" indent="-285750">
              <a:buClr>
                <a:srgbClr val="EF3340"/>
              </a:buClr>
              <a:buFont typeface="Arial" panose="020B0604020202020204" pitchFamily="34" charset="0"/>
              <a:buChar char="•"/>
            </a:pPr>
            <a:endParaRPr lang="en-US" sz="1600" u="sng" dirty="0"/>
          </a:p>
          <a:p>
            <a:pPr marL="285750" indent="-285750">
              <a:buClr>
                <a:srgbClr val="EF3340"/>
              </a:buClr>
              <a:buFont typeface="Arial" panose="020B0604020202020204" pitchFamily="34" charset="0"/>
              <a:buChar char="•"/>
            </a:pPr>
            <a:r>
              <a:rPr lang="en-US" sz="1600" dirty="0" err="1"/>
              <a:t>Corbi</a:t>
            </a:r>
            <a:r>
              <a:rPr lang="en-US" sz="1600" dirty="0"/>
              <a:t> </a:t>
            </a:r>
            <a:r>
              <a:rPr lang="en-US" sz="1600" dirty="0" err="1"/>
              <a:t>Llopis</a:t>
            </a:r>
            <a:r>
              <a:rPr lang="en-US" sz="1600" dirty="0"/>
              <a:t> R et al. </a:t>
            </a:r>
            <a:r>
              <a:rPr lang="es-ES" sz="1600" u="sng" dirty="0">
                <a:hlinkClick r:id="rId6"/>
              </a:rPr>
              <a:t>Tratamiento del acné. Guía de Terapéutica Antimicrobiana del Área Aljarafe. 2018 (Marzo</a:t>
            </a:r>
            <a:r>
              <a:rPr lang="es-ES" sz="1600" u="sng" dirty="0" smtClean="0">
                <a:hlinkClick r:id="rId6"/>
              </a:rPr>
              <a:t>)</a:t>
            </a:r>
            <a:endParaRPr lang="es-ES" sz="1600" u="sng" dirty="0" smtClean="0"/>
          </a:p>
          <a:p>
            <a:pPr marL="285750" indent="-285750">
              <a:buClr>
                <a:srgbClr val="EF3340"/>
              </a:buClr>
              <a:buFont typeface="Arial" panose="020B0604020202020204" pitchFamily="34" charset="0"/>
              <a:buChar char="•"/>
            </a:pPr>
            <a:endParaRPr lang="es-ES" sz="1600" u="sng" dirty="0"/>
          </a:p>
          <a:p>
            <a:pPr marL="285750" indent="-285750">
              <a:buClr>
                <a:srgbClr val="EF3340"/>
              </a:buClr>
              <a:buFont typeface="Arial" panose="020B0604020202020204" pitchFamily="34" charset="0"/>
              <a:buChar char="•"/>
            </a:pPr>
            <a:r>
              <a:rPr lang="es-ES" sz="1600" u="sng" dirty="0" err="1">
                <a:hlinkClick r:id="rId7"/>
              </a:rPr>
              <a:t>Traitement</a:t>
            </a:r>
            <a:r>
              <a:rPr lang="es-ES" sz="1600" u="sng" dirty="0">
                <a:hlinkClick r:id="rId7"/>
              </a:rPr>
              <a:t> de </a:t>
            </a:r>
            <a:r>
              <a:rPr lang="es-ES" sz="1600" u="sng" dirty="0" err="1">
                <a:hlinkClick r:id="rId7"/>
              </a:rPr>
              <a:t>l’acné</a:t>
            </a:r>
            <a:r>
              <a:rPr lang="es-ES" sz="1600" u="sng" dirty="0">
                <a:hlinkClick r:id="rId7"/>
              </a:rPr>
              <a:t> par </a:t>
            </a:r>
            <a:r>
              <a:rPr lang="es-ES" sz="1600" u="sng" dirty="0" err="1">
                <a:hlinkClick r:id="rId7"/>
              </a:rPr>
              <a:t>voie</a:t>
            </a:r>
            <a:r>
              <a:rPr lang="es-ES" sz="1600" u="sng" dirty="0">
                <a:hlinkClick r:id="rId7"/>
              </a:rPr>
              <a:t> </a:t>
            </a:r>
            <a:r>
              <a:rPr lang="es-ES" sz="1600" u="sng" dirty="0" err="1">
                <a:hlinkClick r:id="rId7"/>
              </a:rPr>
              <a:t>locale</a:t>
            </a:r>
            <a:r>
              <a:rPr lang="es-ES" sz="1600" u="sng" dirty="0">
                <a:hlinkClick r:id="rId7"/>
              </a:rPr>
              <a:t> et </a:t>
            </a:r>
            <a:r>
              <a:rPr lang="es-ES" sz="1600" u="sng" dirty="0" err="1">
                <a:hlinkClick r:id="rId7"/>
              </a:rPr>
              <a:t>generale</a:t>
            </a:r>
            <a:r>
              <a:rPr lang="es-ES" sz="1600" u="sng" dirty="0">
                <a:hlinkClick r:id="rId7"/>
              </a:rPr>
              <a:t>. </a:t>
            </a:r>
            <a:r>
              <a:rPr lang="es-ES" sz="1600" u="sng" dirty="0" err="1">
                <a:hlinkClick r:id="rId7"/>
              </a:rPr>
              <a:t>Societé</a:t>
            </a:r>
            <a:r>
              <a:rPr lang="es-ES" sz="1600" u="sng" dirty="0">
                <a:hlinkClick r:id="rId7"/>
              </a:rPr>
              <a:t> </a:t>
            </a:r>
            <a:r>
              <a:rPr lang="es-ES" sz="1600" u="sng" dirty="0" err="1">
                <a:hlinkClick r:id="rId7"/>
              </a:rPr>
              <a:t>Fraçaise</a:t>
            </a:r>
            <a:r>
              <a:rPr lang="es-ES" sz="1600" u="sng" dirty="0">
                <a:hlinkClick r:id="rId7"/>
              </a:rPr>
              <a:t> de </a:t>
            </a:r>
            <a:r>
              <a:rPr lang="es-ES" sz="1600" u="sng" dirty="0" err="1">
                <a:hlinkClick r:id="rId7"/>
              </a:rPr>
              <a:t>Dermatologie</a:t>
            </a:r>
            <a:r>
              <a:rPr lang="es-ES" sz="1600" u="sng" dirty="0">
                <a:hlinkClick r:id="rId7"/>
              </a:rPr>
              <a:t>. </a:t>
            </a:r>
            <a:r>
              <a:rPr lang="es-ES" sz="1600" u="sng" dirty="0" smtClean="0">
                <a:hlinkClick r:id="rId7"/>
              </a:rPr>
              <a:t>2015</a:t>
            </a:r>
            <a:endParaRPr lang="es-ES" sz="1600" u="sng" dirty="0" smtClean="0"/>
          </a:p>
          <a:p>
            <a:pPr marL="285750" indent="-285750">
              <a:buClr>
                <a:srgbClr val="EF3340"/>
              </a:buClr>
              <a:buFont typeface="Arial" panose="020B0604020202020204" pitchFamily="34" charset="0"/>
              <a:buChar char="•"/>
            </a:pPr>
            <a:endParaRPr lang="es-ES" sz="1600" u="sng" dirty="0"/>
          </a:p>
          <a:p>
            <a:pPr marL="285750" indent="-285750">
              <a:buClr>
                <a:srgbClr val="EF3340"/>
              </a:buClr>
              <a:buFont typeface="Arial" panose="020B0604020202020204" pitchFamily="34" charset="0"/>
              <a:buChar char="•"/>
            </a:pPr>
            <a:r>
              <a:rPr lang="en-US" sz="1600" dirty="0"/>
              <a:t>Sinclair W. Guidelines for the Management of Acne Vulgaris. </a:t>
            </a:r>
            <a:r>
              <a:rPr lang="es-ES" sz="1600" u="sng" dirty="0">
                <a:hlinkClick r:id="rId8"/>
              </a:rPr>
              <a:t>S </a:t>
            </a:r>
            <a:r>
              <a:rPr lang="es-ES" sz="1600" u="sng" dirty="0" err="1">
                <a:hlinkClick r:id="rId8"/>
              </a:rPr>
              <a:t>Afr</a:t>
            </a:r>
            <a:r>
              <a:rPr lang="es-ES" sz="1600" u="sng" dirty="0">
                <a:hlinkClick r:id="rId8"/>
              </a:rPr>
              <a:t> </a:t>
            </a:r>
            <a:r>
              <a:rPr lang="es-ES" sz="1600" u="sng" dirty="0" err="1">
                <a:hlinkClick r:id="rId8"/>
              </a:rPr>
              <a:t>Fam</a:t>
            </a:r>
            <a:r>
              <a:rPr lang="es-ES" sz="1600" u="sng" dirty="0">
                <a:hlinkClick r:id="rId8"/>
              </a:rPr>
              <a:t> </a:t>
            </a:r>
            <a:r>
              <a:rPr lang="es-ES" sz="1600" u="sng" dirty="0" err="1">
                <a:hlinkClick r:id="rId8"/>
              </a:rPr>
              <a:t>Pract</a:t>
            </a:r>
            <a:r>
              <a:rPr lang="es-ES" sz="1600" u="sng" dirty="0">
                <a:hlinkClick r:id="rId8"/>
              </a:rPr>
              <a:t>. 2017; 59(1): 24-9</a:t>
            </a:r>
            <a:endParaRPr lang="es-ES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7450" y="260350"/>
            <a:ext cx="7272338" cy="29527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63" tIns="45683" rIns="91363" bIns="45683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buFontTx/>
              <a:buNone/>
            </a:pPr>
            <a:r>
              <a:rPr lang="es-ES" altLang="es-ES" sz="4000" b="1" dirty="0" smtClean="0">
                <a:solidFill>
                  <a:srgbClr val="EF3340"/>
                </a:solidFill>
              </a:rPr>
              <a:t>Más información:</a:t>
            </a:r>
            <a:r>
              <a:rPr lang="es-ES" altLang="es-ES" b="1" dirty="0" smtClean="0"/>
              <a:t> </a:t>
            </a:r>
          </a:p>
          <a:p>
            <a:pPr eaLnBrk="1" hangingPunct="1"/>
            <a:endParaRPr lang="es-ES" altLang="es-ES" i="1" dirty="0" smtClean="0"/>
          </a:p>
          <a:p>
            <a:pPr eaLnBrk="1" hangingPunct="1">
              <a:buFontTx/>
              <a:buNone/>
            </a:pPr>
            <a:r>
              <a:rPr lang="es-ES" altLang="es-ES" i="1" dirty="0" smtClean="0"/>
              <a:t>		Bol Ter </a:t>
            </a:r>
            <a:r>
              <a:rPr lang="es-ES" altLang="es-ES" i="1" dirty="0" err="1" smtClean="0"/>
              <a:t>Andal</a:t>
            </a:r>
            <a:r>
              <a:rPr lang="es-ES" altLang="es-ES" i="1" dirty="0" smtClean="0"/>
              <a:t>. 2019</a:t>
            </a:r>
            <a:r>
              <a:rPr lang="es-ES" altLang="es-ES" i="1" smtClean="0"/>
              <a:t>; 34(4)</a:t>
            </a:r>
            <a:endParaRPr lang="es-ES" altLang="es-ES" i="1" dirty="0" smtClean="0"/>
          </a:p>
          <a:p>
            <a:pPr eaLnBrk="1" hangingPunct="1">
              <a:buFontTx/>
              <a:buNone/>
            </a:pPr>
            <a:r>
              <a:rPr lang="es-ES" altLang="es-ES" dirty="0" smtClean="0"/>
              <a:t>		</a:t>
            </a:r>
            <a:r>
              <a:rPr lang="es-ES" altLang="es-ES" dirty="0" smtClean="0">
                <a:hlinkClick r:id="rId2"/>
              </a:rPr>
              <a:t>http://www.cadime.es/</a:t>
            </a:r>
            <a:r>
              <a:rPr lang="es-ES" altLang="es-ES" dirty="0" smtClean="0"/>
              <a:t> </a:t>
            </a:r>
          </a:p>
        </p:txBody>
      </p:sp>
      <p:pic>
        <p:nvPicPr>
          <p:cNvPr id="4" name="Imagen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0563" y="2924175"/>
            <a:ext cx="4310062" cy="3633788"/>
          </a:xfrm>
          <a:prstGeom prst="rect">
            <a:avLst/>
          </a:prstGeom>
          <a:noFill/>
          <a:ln w="158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4"/>
          <p:cNvSpPr txBox="1">
            <a:spLocks noChangeArrowheads="1"/>
          </p:cNvSpPr>
          <p:nvPr/>
        </p:nvSpPr>
        <p:spPr bwMode="auto">
          <a:xfrm>
            <a:off x="928389" y="332656"/>
            <a:ext cx="8064500" cy="28992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s-ES" altLang="es-ES" sz="4400" b="1" i="1" smtClean="0">
                <a:solidFill>
                  <a:srgbClr val="EF3340"/>
                </a:solidFill>
              </a:rPr>
              <a:t>Justificación:</a:t>
            </a:r>
          </a:p>
          <a:p>
            <a:pPr eaLnBrk="1" hangingPunct="1">
              <a:spcBef>
                <a:spcPct val="20000"/>
              </a:spcBef>
            </a:pPr>
            <a:endParaRPr lang="es-ES" altLang="es-ES" sz="2000" smtClean="0"/>
          </a:p>
          <a:p>
            <a:pPr eaLnBrk="1" hangingPunct="1">
              <a:spcBef>
                <a:spcPct val="20000"/>
              </a:spcBef>
            </a:pPr>
            <a:r>
              <a:rPr lang="es-ES" altLang="es-ES" sz="2200" smtClean="0"/>
              <a:t>Las recomendaciones y pautas de tratamiento del acné han sufrido cambios en los últimos años por la nueva información sobre su etiología y fisiopatología, los problemas de seguridad de algunos fármacos y el aumento de las resistencias antibióticas.</a:t>
            </a:r>
            <a:endParaRPr lang="es-ES" altLang="es-ES" sz="2200" dirty="0"/>
          </a:p>
        </p:txBody>
      </p:sp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928389" y="3645024"/>
            <a:ext cx="8064500" cy="25914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lvl="0" eaLnBrk="1" hangingPunct="1">
              <a:spcBef>
                <a:spcPct val="20000"/>
              </a:spcBef>
            </a:pPr>
            <a:r>
              <a:rPr lang="es-ES" altLang="es-ES" sz="4400" b="1" i="1">
                <a:solidFill>
                  <a:srgbClr val="EF3340"/>
                </a:solidFill>
              </a:rPr>
              <a:t>Objetivo</a:t>
            </a:r>
            <a:r>
              <a:rPr lang="es-ES" altLang="es-ES" sz="4400" b="1" i="1" smtClean="0">
                <a:solidFill>
                  <a:srgbClr val="EF3340"/>
                </a:solidFill>
              </a:rPr>
              <a:t>:</a:t>
            </a:r>
          </a:p>
          <a:p>
            <a:pPr lvl="0" eaLnBrk="1" hangingPunct="1">
              <a:spcBef>
                <a:spcPct val="20000"/>
              </a:spcBef>
            </a:pPr>
            <a:endParaRPr lang="es-ES" altLang="es-ES" sz="2000" b="1" i="1">
              <a:solidFill>
                <a:srgbClr val="EF3340"/>
              </a:solidFill>
            </a:endParaRPr>
          </a:p>
          <a:p>
            <a:pPr lvl="0" eaLnBrk="1" hangingPunct="1">
              <a:spcBef>
                <a:spcPct val="20000"/>
              </a:spcBef>
            </a:pPr>
            <a:r>
              <a:rPr lang="es-ES" altLang="es-ES" sz="2200">
                <a:solidFill>
                  <a:srgbClr val="000000"/>
                </a:solidFill>
              </a:rPr>
              <a:t>Revisar y actualizar el tratamiento del </a:t>
            </a:r>
            <a:r>
              <a:rPr lang="es-ES" altLang="es-ES" sz="2200" smtClean="0">
                <a:solidFill>
                  <a:srgbClr val="000000"/>
                </a:solidFill>
              </a:rPr>
              <a:t>acné, </a:t>
            </a:r>
            <a:r>
              <a:rPr lang="es-ES" altLang="es-ES" sz="2200">
                <a:solidFill>
                  <a:srgbClr val="000000"/>
                </a:solidFill>
              </a:rPr>
              <a:t>incorporando las nuevas evidencias y </a:t>
            </a:r>
            <a:r>
              <a:rPr lang="es-ES" altLang="es-ES" sz="2200" smtClean="0">
                <a:solidFill>
                  <a:srgbClr val="000000"/>
                </a:solidFill>
              </a:rPr>
              <a:t>las recomendaciones </a:t>
            </a:r>
            <a:r>
              <a:rPr lang="es-ES" altLang="es-ES" sz="2200">
                <a:solidFill>
                  <a:srgbClr val="000000"/>
                </a:solidFill>
              </a:rPr>
              <a:t>de las </a:t>
            </a:r>
            <a:r>
              <a:rPr lang="es-ES" altLang="es-ES" sz="2200" smtClean="0">
                <a:solidFill>
                  <a:srgbClr val="000000"/>
                </a:solidFill>
              </a:rPr>
              <a:t>guías publicadas; </a:t>
            </a:r>
            <a:r>
              <a:rPr lang="es-ES" altLang="es-ES" sz="2200">
                <a:solidFill>
                  <a:srgbClr val="000000"/>
                </a:solidFill>
              </a:rPr>
              <a:t>incidiendo en </a:t>
            </a:r>
            <a:r>
              <a:rPr lang="es-ES" altLang="es-ES" sz="2200" smtClean="0">
                <a:solidFill>
                  <a:srgbClr val="000000"/>
                </a:solidFill>
              </a:rPr>
              <a:t>los aspectos </a:t>
            </a:r>
            <a:r>
              <a:rPr lang="es-ES" altLang="es-ES" sz="2200">
                <a:solidFill>
                  <a:srgbClr val="000000"/>
                </a:solidFill>
              </a:rPr>
              <a:t>de mayor interés en atención </a:t>
            </a:r>
            <a:r>
              <a:rPr lang="es-ES" altLang="es-ES" sz="2200" smtClean="0">
                <a:solidFill>
                  <a:srgbClr val="000000"/>
                </a:solidFill>
              </a:rPr>
              <a:t>primaria</a:t>
            </a:r>
            <a:r>
              <a:rPr lang="es-ES" altLang="es-ES" sz="2400" smtClean="0">
                <a:solidFill>
                  <a:srgbClr val="000000"/>
                </a:solidFill>
              </a:rPr>
              <a:t>.</a:t>
            </a:r>
            <a:endParaRPr lang="es-ES" altLang="es-ES" sz="20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128616" y="26728"/>
            <a:ext cx="7391321" cy="72560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s-ES" altLang="es-ES" b="1" smtClean="0">
                <a:solidFill>
                  <a:srgbClr val="EF3340"/>
                </a:solidFill>
              </a:rPr>
              <a:t>Generalidades</a:t>
            </a:r>
            <a:endParaRPr lang="es-ES" altLang="es-ES" b="1" dirty="0" smtClean="0">
              <a:solidFill>
                <a:srgbClr val="EF3340"/>
              </a:solidFill>
            </a:endParaRPr>
          </a:p>
        </p:txBody>
      </p:sp>
      <p:sp>
        <p:nvSpPr>
          <p:cNvPr id="4" name="Rectángulo redondeado 3"/>
          <p:cNvSpPr/>
          <p:nvPr/>
        </p:nvSpPr>
        <p:spPr>
          <a:xfrm>
            <a:off x="1031819" y="1124746"/>
            <a:ext cx="3252150" cy="1555067"/>
          </a:xfrm>
          <a:prstGeom prst="roundRect">
            <a:avLst/>
          </a:prstGeom>
          <a:solidFill>
            <a:srgbClr val="FFB871"/>
          </a:solidFill>
          <a:ln>
            <a:solidFill>
              <a:srgbClr val="FFCC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s-ES" sz="900" smtClean="0"/>
              <a:t>          </a:t>
            </a:r>
            <a:r>
              <a:rPr lang="es-ES" sz="1200" b="1" smtClean="0"/>
              <a:t>. </a:t>
            </a:r>
            <a:r>
              <a:rPr lang="es-ES" sz="1100" b="1" smtClean="0"/>
              <a:t>Dermatosis </a:t>
            </a:r>
            <a:r>
              <a:rPr lang="es-ES" sz="1100" smtClean="0"/>
              <a:t>inflamatoria </a:t>
            </a:r>
          </a:p>
          <a:p>
            <a:r>
              <a:rPr lang="es-ES" sz="1100" smtClean="0"/>
              <a:t>    crónica del folículo pilosebáceo</a:t>
            </a:r>
          </a:p>
          <a:p>
            <a:r>
              <a:rPr lang="es-ES" sz="1100" b="1"/>
              <a:t>. Enfermedad inflamatoria </a:t>
            </a:r>
            <a:endParaRPr lang="es-ES" sz="1100" b="1" smtClean="0"/>
          </a:p>
          <a:p>
            <a:r>
              <a:rPr lang="es-ES" sz="1100" b="1" smtClean="0"/>
              <a:t>compleja: </a:t>
            </a:r>
            <a:r>
              <a:rPr lang="es-ES" sz="1100" smtClean="0"/>
              <a:t>hipersecreción </a:t>
            </a:r>
          </a:p>
          <a:p>
            <a:r>
              <a:rPr lang="es-ES" sz="1100" smtClean="0"/>
              <a:t>sebácea</a:t>
            </a:r>
            <a:r>
              <a:rPr lang="es-ES" sz="1100"/>
              <a:t>, </a:t>
            </a:r>
            <a:r>
              <a:rPr lang="es-ES" sz="1100" smtClean="0"/>
              <a:t>hiperqueratosis </a:t>
            </a:r>
            <a:r>
              <a:rPr lang="es-ES" sz="1100"/>
              <a:t>folicular, </a:t>
            </a:r>
            <a:r>
              <a:rPr lang="es-ES" sz="1100" b="1" smtClean="0"/>
              <a:t>↑</a:t>
            </a:r>
            <a:r>
              <a:rPr lang="es-ES" sz="1100" smtClean="0"/>
              <a:t> flora bacteriana</a:t>
            </a:r>
            <a:r>
              <a:rPr lang="es-ES" sz="1100"/>
              <a:t>, alteración </a:t>
            </a:r>
            <a:r>
              <a:rPr lang="es-ES" sz="1100" smtClean="0"/>
              <a:t>inmunidad</a:t>
            </a:r>
            <a:r>
              <a:rPr lang="es-ES" sz="1100"/>
              <a:t>, </a:t>
            </a:r>
            <a:r>
              <a:rPr lang="es-ES" sz="1100" smtClean="0"/>
              <a:t>alteraciones hormonales</a:t>
            </a:r>
            <a:r>
              <a:rPr lang="es-ES" sz="1100"/>
              <a:t>, </a:t>
            </a:r>
            <a:r>
              <a:rPr lang="es-ES" sz="1100" smtClean="0"/>
              <a:t>mecanismos neuroendocrinos</a:t>
            </a:r>
            <a:r>
              <a:rPr lang="es-ES" sz="1100"/>
              <a:t>, </a:t>
            </a:r>
            <a:r>
              <a:rPr lang="es-ES" sz="1100" smtClean="0"/>
              <a:t>factores genéticos, factores externos</a:t>
            </a:r>
          </a:p>
          <a:p>
            <a:r>
              <a:rPr lang="es-ES" sz="1200" smtClean="0"/>
              <a:t> </a:t>
            </a:r>
          </a:p>
        </p:txBody>
      </p:sp>
      <p:sp>
        <p:nvSpPr>
          <p:cNvPr id="5" name="Elipse 4"/>
          <p:cNvSpPr/>
          <p:nvPr/>
        </p:nvSpPr>
        <p:spPr>
          <a:xfrm>
            <a:off x="1056608" y="1124745"/>
            <a:ext cx="338336" cy="346701"/>
          </a:xfrm>
          <a:prstGeom prst="ellipse">
            <a:avLst/>
          </a:prstGeom>
          <a:solidFill>
            <a:srgbClr val="FC7A04"/>
          </a:solidFill>
          <a:ln>
            <a:solidFill>
              <a:srgbClr val="FC7A0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b="1"/>
          </a:p>
        </p:txBody>
      </p:sp>
      <p:cxnSp>
        <p:nvCxnSpPr>
          <p:cNvPr id="10" name="Conector recto de flecha 9"/>
          <p:cNvCxnSpPr/>
          <p:nvPr/>
        </p:nvCxnSpPr>
        <p:spPr>
          <a:xfrm>
            <a:off x="1128616" y="1304765"/>
            <a:ext cx="266328" cy="0"/>
          </a:xfrm>
          <a:prstGeom prst="straightConnector1">
            <a:avLst/>
          </a:prstGeom>
          <a:ln w="4127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ángulo redondeado 15"/>
          <p:cNvSpPr/>
          <p:nvPr/>
        </p:nvSpPr>
        <p:spPr>
          <a:xfrm>
            <a:off x="1031401" y="3324181"/>
            <a:ext cx="2328670" cy="1197292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endParaRPr lang="es-ES" sz="1200" b="1">
              <a:solidFill>
                <a:schemeClr val="tx1"/>
              </a:solidFill>
            </a:endParaRPr>
          </a:p>
          <a:p>
            <a:r>
              <a:rPr lang="es-ES" sz="1100" b="1" smtClean="0">
                <a:solidFill>
                  <a:schemeClr val="tx1"/>
                </a:solidFill>
              </a:rPr>
              <a:t>. Adolescentes </a:t>
            </a:r>
            <a:r>
              <a:rPr lang="es-ES" sz="1100" smtClean="0">
                <a:solidFill>
                  <a:schemeClr val="tx1"/>
                </a:solidFill>
              </a:rPr>
              <a:t>(13-18 años): </a:t>
            </a:r>
          </a:p>
          <a:p>
            <a:r>
              <a:rPr lang="es-ES" sz="1100" smtClean="0">
                <a:solidFill>
                  <a:schemeClr val="tx1"/>
                </a:solidFill>
              </a:rPr>
              <a:t>80-85%, mayoritariamente varones</a:t>
            </a:r>
          </a:p>
          <a:p>
            <a:r>
              <a:rPr lang="es-ES" sz="1100" b="1" smtClean="0">
                <a:solidFill>
                  <a:schemeClr val="tx1"/>
                </a:solidFill>
              </a:rPr>
              <a:t>. Adultos</a:t>
            </a:r>
            <a:r>
              <a:rPr lang="es-ES" sz="1100" smtClean="0">
                <a:solidFill>
                  <a:schemeClr val="tx1"/>
                </a:solidFill>
              </a:rPr>
              <a:t>: 3% varones, 11-12% mujeres</a:t>
            </a:r>
            <a:endParaRPr lang="es-ES" sz="1100">
              <a:solidFill>
                <a:schemeClr val="tx1"/>
              </a:solidFill>
            </a:endParaRPr>
          </a:p>
        </p:txBody>
      </p:sp>
      <p:sp>
        <p:nvSpPr>
          <p:cNvPr id="17" name="Rectángulo 16"/>
          <p:cNvSpPr/>
          <p:nvPr/>
        </p:nvSpPr>
        <p:spPr>
          <a:xfrm>
            <a:off x="1031400" y="3324181"/>
            <a:ext cx="1584176" cy="288032"/>
          </a:xfrm>
          <a:prstGeom prst="rect">
            <a:avLst/>
          </a:prstGeom>
          <a:solidFill>
            <a:srgbClr val="336600"/>
          </a:solidFill>
          <a:ln>
            <a:solidFill>
              <a:srgbClr val="33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200" b="1" smtClean="0"/>
              <a:t>EPIDEMIOLOGÍA</a:t>
            </a:r>
            <a:endParaRPr lang="es-ES" sz="1200" b="1"/>
          </a:p>
        </p:txBody>
      </p:sp>
      <p:sp>
        <p:nvSpPr>
          <p:cNvPr id="21" name="Rectángulo redondeado 20"/>
          <p:cNvSpPr/>
          <p:nvPr/>
        </p:nvSpPr>
        <p:spPr>
          <a:xfrm>
            <a:off x="1031818" y="5063182"/>
            <a:ext cx="4103975" cy="1416598"/>
          </a:xfrm>
          <a:prstGeom prst="roundRect">
            <a:avLst/>
          </a:prstGeom>
          <a:solidFill>
            <a:srgbClr val="FC7A04"/>
          </a:solidFill>
          <a:ln>
            <a:solidFill>
              <a:srgbClr val="FFCC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endParaRPr lang="es-ES" sz="1200" b="1" smtClean="0"/>
          </a:p>
          <a:p>
            <a:r>
              <a:rPr lang="es-ES" sz="1200" b="1" smtClean="0"/>
              <a:t>. </a:t>
            </a:r>
            <a:r>
              <a:rPr lang="es-ES" sz="1100" b="1"/>
              <a:t>Afecta </a:t>
            </a:r>
            <a:r>
              <a:rPr lang="es-ES" sz="1100"/>
              <a:t>principalmente a la cara, pero también </a:t>
            </a:r>
            <a:r>
              <a:rPr lang="es-ES" sz="1100" smtClean="0"/>
              <a:t>puede afectar </a:t>
            </a:r>
            <a:r>
              <a:rPr lang="es-ES" sz="1100"/>
              <a:t>cuello, espalda, hombros, tórax, </a:t>
            </a:r>
            <a:r>
              <a:rPr lang="es-ES" sz="1100" smtClean="0"/>
              <a:t>brazos </a:t>
            </a:r>
            <a:endParaRPr lang="es-ES" sz="1100"/>
          </a:p>
          <a:p>
            <a:r>
              <a:rPr lang="es-ES" sz="1100" b="1" smtClean="0"/>
              <a:t>. Presentación variable y con frecuencia </a:t>
            </a:r>
          </a:p>
          <a:p>
            <a:r>
              <a:rPr lang="es-ES" sz="1100" b="1" smtClean="0"/>
              <a:t>mixta</a:t>
            </a:r>
            <a:r>
              <a:rPr lang="es-ES" sz="1100" smtClean="0"/>
              <a:t>: comedones, lesiones inflamatorias </a:t>
            </a:r>
          </a:p>
          <a:p>
            <a:r>
              <a:rPr lang="es-ES" sz="1100" smtClean="0"/>
              <a:t>(pápulas, pústulas),  nódulos, quistes, </a:t>
            </a:r>
          </a:p>
          <a:p>
            <a:r>
              <a:rPr lang="es-ES" sz="1100" smtClean="0"/>
              <a:t>cicatrices, hiperpigmentación postinflamatoria</a:t>
            </a:r>
          </a:p>
        </p:txBody>
      </p:sp>
      <p:sp>
        <p:nvSpPr>
          <p:cNvPr id="22" name="Rectángulo 21"/>
          <p:cNvSpPr/>
          <p:nvPr/>
        </p:nvSpPr>
        <p:spPr>
          <a:xfrm>
            <a:off x="1031818" y="5063182"/>
            <a:ext cx="2124236" cy="288032"/>
          </a:xfrm>
          <a:prstGeom prst="rect">
            <a:avLst/>
          </a:prstGeom>
          <a:solidFill>
            <a:srgbClr val="336600"/>
          </a:solidFill>
          <a:ln>
            <a:solidFill>
              <a:srgbClr val="33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200" b="1" smtClean="0"/>
              <a:t>PRESENTACIÓN CLÍNICA</a:t>
            </a:r>
            <a:endParaRPr lang="es-ES" sz="1200" b="1"/>
          </a:p>
        </p:txBody>
      </p:sp>
      <p:sp>
        <p:nvSpPr>
          <p:cNvPr id="26" name="Rectángulo redondeado 25"/>
          <p:cNvSpPr/>
          <p:nvPr/>
        </p:nvSpPr>
        <p:spPr>
          <a:xfrm>
            <a:off x="6311627" y="1270123"/>
            <a:ext cx="2498249" cy="1384659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endParaRPr lang="es-ES" sz="1100" b="1" smtClean="0">
              <a:solidFill>
                <a:schemeClr val="tx1"/>
              </a:solidFill>
            </a:endParaRPr>
          </a:p>
          <a:p>
            <a:r>
              <a:rPr lang="es-ES" sz="1100" b="1" smtClean="0">
                <a:solidFill>
                  <a:schemeClr val="tx1"/>
                </a:solidFill>
              </a:rPr>
              <a:t>. Examen clínico</a:t>
            </a:r>
          </a:p>
          <a:p>
            <a:r>
              <a:rPr lang="es-ES" sz="1100" b="1" smtClean="0">
                <a:solidFill>
                  <a:schemeClr val="tx1"/>
                </a:solidFill>
              </a:rPr>
              <a:t>. No </a:t>
            </a:r>
            <a:r>
              <a:rPr lang="es-ES" sz="1100" smtClean="0">
                <a:solidFill>
                  <a:schemeClr val="tx1"/>
                </a:solidFill>
              </a:rPr>
              <a:t>se recomienda </a:t>
            </a:r>
            <a:r>
              <a:rPr lang="es-ES" sz="1100" b="1" smtClean="0">
                <a:solidFill>
                  <a:schemeClr val="tx1"/>
                </a:solidFill>
              </a:rPr>
              <a:t>cultivo microbiológico, </a:t>
            </a:r>
            <a:r>
              <a:rPr lang="es-ES" sz="1100" smtClean="0">
                <a:solidFill>
                  <a:schemeClr val="tx1"/>
                </a:solidFill>
              </a:rPr>
              <a:t>salvo sospecha de foliculitis y casos resistentes </a:t>
            </a:r>
          </a:p>
          <a:p>
            <a:r>
              <a:rPr lang="es-ES" sz="1100" b="1" smtClean="0">
                <a:solidFill>
                  <a:schemeClr val="tx1"/>
                </a:solidFill>
              </a:rPr>
              <a:t>. Analítica hormonal sólo </a:t>
            </a:r>
            <a:r>
              <a:rPr lang="es-ES" sz="1100" smtClean="0">
                <a:solidFill>
                  <a:schemeClr val="tx1"/>
                </a:solidFill>
              </a:rPr>
              <a:t>en mujeres con hiperandrogenismo</a:t>
            </a:r>
            <a:endParaRPr lang="es-ES" sz="1100">
              <a:solidFill>
                <a:schemeClr val="tx1"/>
              </a:solidFill>
            </a:endParaRPr>
          </a:p>
        </p:txBody>
      </p:sp>
      <p:sp>
        <p:nvSpPr>
          <p:cNvPr id="27" name="Rectángulo 26"/>
          <p:cNvSpPr/>
          <p:nvPr/>
        </p:nvSpPr>
        <p:spPr>
          <a:xfrm>
            <a:off x="6311627" y="1267715"/>
            <a:ext cx="1584176" cy="288032"/>
          </a:xfrm>
          <a:prstGeom prst="rect">
            <a:avLst/>
          </a:prstGeom>
          <a:solidFill>
            <a:srgbClr val="336600"/>
          </a:solidFill>
          <a:ln>
            <a:solidFill>
              <a:srgbClr val="33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200" b="1" smtClean="0"/>
              <a:t>DIAGNÓSTICO</a:t>
            </a:r>
            <a:endParaRPr lang="es-ES" sz="1200" b="1"/>
          </a:p>
        </p:txBody>
      </p:sp>
      <p:sp>
        <p:nvSpPr>
          <p:cNvPr id="28" name="Rectángulo redondeado 27"/>
          <p:cNvSpPr/>
          <p:nvPr/>
        </p:nvSpPr>
        <p:spPr>
          <a:xfrm>
            <a:off x="4386262" y="5591370"/>
            <a:ext cx="3683843" cy="1080375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s-ES" sz="1100" smtClean="0">
                <a:solidFill>
                  <a:schemeClr val="tx1"/>
                </a:solidFill>
              </a:rPr>
              <a:t>       </a:t>
            </a:r>
            <a:r>
              <a:rPr lang="es-ES" sz="1100" b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  <a:r>
              <a:rPr lang="es-ES" sz="110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Suele evolucionar de forma benigna pero</a:t>
            </a:r>
          </a:p>
          <a:p>
            <a:r>
              <a:rPr lang="es-ES" sz="110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s-ES" sz="110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     hasta el </a:t>
            </a:r>
            <a:r>
              <a:rPr lang="es-ES" sz="1100" b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30% de casos precisan tratamiento</a:t>
            </a:r>
          </a:p>
          <a:p>
            <a:r>
              <a:rPr lang="es-ES" sz="1100" b="1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  <a:r>
              <a:rPr lang="es-ES" sz="1100">
                <a:solidFill>
                  <a:schemeClr val="tx1">
                    <a:lumMod val="65000"/>
                    <a:lumOff val="35000"/>
                  </a:schemeClr>
                </a:solidFill>
              </a:rPr>
              <a:t> Puede generar malestar físico, psicológico y social y empeorar la </a:t>
            </a:r>
            <a:r>
              <a:rPr lang="es-ES" sz="1100" b="1">
                <a:solidFill>
                  <a:schemeClr val="tx1">
                    <a:lumMod val="65000"/>
                    <a:lumOff val="35000"/>
                  </a:schemeClr>
                </a:solidFill>
              </a:rPr>
              <a:t>calidad de vida </a:t>
            </a:r>
            <a:r>
              <a:rPr lang="es-ES" sz="110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de los pacientes</a:t>
            </a:r>
          </a:p>
          <a:p>
            <a:r>
              <a:rPr lang="es-ES" sz="110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s-ES" sz="1100" b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Recaídas</a:t>
            </a:r>
            <a:r>
              <a:rPr lang="es-ES" sz="110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frecuentes</a:t>
            </a:r>
            <a:endParaRPr lang="es-ES" sz="110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s-ES" sz="1200" b="1" smtClean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23" name="Elipse 22"/>
          <p:cNvSpPr/>
          <p:nvPr/>
        </p:nvSpPr>
        <p:spPr>
          <a:xfrm>
            <a:off x="4390955" y="5591370"/>
            <a:ext cx="334394" cy="345379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b="1" smtClean="0"/>
              <a:t>!</a:t>
            </a:r>
            <a:endParaRPr lang="es-ES" sz="2400" b="1"/>
          </a:p>
        </p:txBody>
      </p:sp>
      <p:sp>
        <p:nvSpPr>
          <p:cNvPr id="33" name="Rectángulo redondeado 32"/>
          <p:cNvSpPr/>
          <p:nvPr/>
        </p:nvSpPr>
        <p:spPr>
          <a:xfrm>
            <a:off x="6496598" y="3311532"/>
            <a:ext cx="2292820" cy="1413612"/>
          </a:xfrm>
          <a:prstGeom prst="roundRect">
            <a:avLst>
              <a:gd name="adj" fmla="val 8715"/>
            </a:avLst>
          </a:prstGeom>
          <a:solidFill>
            <a:srgbClr val="FFB871"/>
          </a:solidFill>
          <a:ln>
            <a:solidFill>
              <a:srgbClr val="FFCC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s-ES" sz="1200" smtClean="0"/>
              <a:t>         </a:t>
            </a:r>
            <a:r>
              <a:rPr lang="es-ES" sz="1100" b="1" smtClean="0"/>
              <a:t>.</a:t>
            </a:r>
            <a:r>
              <a:rPr lang="es-ES" sz="1100" smtClean="0"/>
              <a:t> No existe </a:t>
            </a:r>
            <a:r>
              <a:rPr lang="es-ES" sz="1100" b="1" smtClean="0"/>
              <a:t>clasificación</a:t>
            </a:r>
          </a:p>
          <a:p>
            <a:r>
              <a:rPr lang="es-ES" sz="1100" smtClean="0"/>
              <a:t>        estándar </a:t>
            </a:r>
          </a:p>
          <a:p>
            <a:r>
              <a:rPr lang="es-ES" sz="1100" b="1" smtClean="0"/>
              <a:t>.</a:t>
            </a:r>
            <a:r>
              <a:rPr lang="es-ES" sz="1100" smtClean="0"/>
              <a:t> No hay un criterio unificado para valorar la </a:t>
            </a:r>
            <a:r>
              <a:rPr lang="es-ES" sz="1100" b="1" smtClean="0"/>
              <a:t>gravedad</a:t>
            </a:r>
          </a:p>
          <a:p>
            <a:r>
              <a:rPr lang="es-ES" sz="1100" b="1" smtClean="0"/>
              <a:t>.</a:t>
            </a:r>
            <a:r>
              <a:rPr lang="es-ES" sz="1100" smtClean="0"/>
              <a:t> Las </a:t>
            </a:r>
            <a:r>
              <a:rPr lang="es-ES" sz="1100" b="1" smtClean="0"/>
              <a:t>recomendaciones terapéuticas </a:t>
            </a:r>
            <a:r>
              <a:rPr lang="es-ES" sz="1100" smtClean="0"/>
              <a:t>han cambiado y presentan algunas variaciones </a:t>
            </a:r>
          </a:p>
          <a:p>
            <a:endParaRPr lang="es-ES" sz="1200" smtClean="0"/>
          </a:p>
          <a:p>
            <a:r>
              <a:rPr lang="es-ES" sz="1200" smtClean="0"/>
              <a:t> </a:t>
            </a:r>
          </a:p>
        </p:txBody>
      </p:sp>
      <p:sp>
        <p:nvSpPr>
          <p:cNvPr id="34" name="Elipse 33"/>
          <p:cNvSpPr/>
          <p:nvPr/>
        </p:nvSpPr>
        <p:spPr>
          <a:xfrm>
            <a:off x="6496598" y="3281691"/>
            <a:ext cx="340770" cy="362452"/>
          </a:xfrm>
          <a:prstGeom prst="ellipse">
            <a:avLst/>
          </a:prstGeom>
          <a:solidFill>
            <a:srgbClr val="FC7A04"/>
          </a:solidFill>
          <a:ln>
            <a:solidFill>
              <a:srgbClr val="FC7A0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b="1" smtClean="0"/>
              <a:t>?</a:t>
            </a:r>
            <a:endParaRPr lang="es-ES" sz="2400" b="1"/>
          </a:p>
        </p:txBody>
      </p:sp>
      <p:sp>
        <p:nvSpPr>
          <p:cNvPr id="41" name="Rectángulo redondeado 40"/>
          <p:cNvSpPr/>
          <p:nvPr/>
        </p:nvSpPr>
        <p:spPr>
          <a:xfrm>
            <a:off x="3399939" y="876069"/>
            <a:ext cx="2413555" cy="99560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s-ES" sz="1100" smtClean="0">
                <a:solidFill>
                  <a:schemeClr val="tx1"/>
                </a:solidFill>
              </a:rPr>
              <a:t>       </a:t>
            </a:r>
            <a:r>
              <a:rPr lang="es-ES" sz="1100" b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  <a:r>
              <a:rPr lang="es-ES" sz="110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s-ES" sz="1100" b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Etiología </a:t>
            </a:r>
            <a:r>
              <a:rPr lang="es-ES" sz="1100" b="1">
                <a:solidFill>
                  <a:schemeClr val="tx1">
                    <a:lumMod val="65000"/>
                    <a:lumOff val="35000"/>
                  </a:schemeClr>
                </a:solidFill>
              </a:rPr>
              <a:t>y </a:t>
            </a:r>
            <a:r>
              <a:rPr lang="es-ES" sz="1100" b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fisiopatología</a:t>
            </a:r>
            <a:r>
              <a:rPr lang="es-ES" sz="110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:</a:t>
            </a:r>
          </a:p>
          <a:p>
            <a:r>
              <a:rPr lang="es-ES" sz="110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s-ES" sz="110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     nueva información</a:t>
            </a:r>
          </a:p>
          <a:p>
            <a:r>
              <a:rPr lang="es-ES" sz="1100" b="1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s-ES" sz="1100" b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  .</a:t>
            </a:r>
            <a:r>
              <a:rPr lang="es-ES" sz="110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Problemas de </a:t>
            </a:r>
            <a:r>
              <a:rPr lang="es-ES" sz="1100" b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seguridad</a:t>
            </a:r>
            <a:r>
              <a:rPr lang="es-ES" sz="110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de algunos fármacos</a:t>
            </a:r>
          </a:p>
          <a:p>
            <a:r>
              <a:rPr lang="es-ES" sz="1100" b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  <a:r>
              <a:rPr lang="es-ES" sz="110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s-ES" sz="1100" b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↑</a:t>
            </a:r>
            <a:r>
              <a:rPr lang="es-ES" sz="110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s-ES" sz="1100" b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resistencias</a:t>
            </a:r>
            <a:r>
              <a:rPr lang="es-ES" sz="110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antibióticas </a:t>
            </a:r>
            <a:endParaRPr lang="es-ES" sz="110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s-ES" sz="1200" b="1" smtClean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42" name="Elipse 41"/>
          <p:cNvSpPr/>
          <p:nvPr/>
        </p:nvSpPr>
        <p:spPr>
          <a:xfrm>
            <a:off x="3399939" y="852719"/>
            <a:ext cx="360041" cy="366195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b="1" smtClean="0"/>
              <a:t>!</a:t>
            </a:r>
            <a:endParaRPr lang="es-ES" sz="2400" b="1"/>
          </a:p>
        </p:txBody>
      </p:sp>
      <p:pic>
        <p:nvPicPr>
          <p:cNvPr id="19" name="Imagen 1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896" y="2824904"/>
            <a:ext cx="2592288" cy="2065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6091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39552" y="332656"/>
            <a:ext cx="8460432" cy="7920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s-ES" altLang="es-ES" sz="4000" b="1" smtClean="0">
                <a:solidFill>
                  <a:srgbClr val="EF3340"/>
                </a:solidFill>
              </a:rPr>
              <a:t>Clasificación y formas clínicas</a:t>
            </a:r>
          </a:p>
        </p:txBody>
      </p:sp>
      <p:graphicFrame>
        <p:nvGraphicFramePr>
          <p:cNvPr id="3" name="Tab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7859797"/>
              </p:ext>
            </p:extLst>
          </p:nvPr>
        </p:nvGraphicFramePr>
        <p:xfrm>
          <a:off x="1475656" y="1556792"/>
          <a:ext cx="6624736" cy="460851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624736">
                  <a:extLst>
                    <a:ext uri="{9D8B030D-6E8A-4147-A177-3AD203B41FA5}">
                      <a16:colId xmlns:a16="http://schemas.microsoft.com/office/drawing/2014/main" val="3193953355"/>
                    </a:ext>
                  </a:extLst>
                </a:gridCol>
              </a:tblGrid>
              <a:tr h="113593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400" b="1" i="1" smtClean="0">
                          <a:solidFill>
                            <a:srgbClr val="FC7A04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COMEDONIANO/NO INFLAMATORIO (leve)</a:t>
                      </a:r>
                      <a:endParaRPr lang="es-ES" sz="1400" smtClean="0">
                        <a:solidFill>
                          <a:srgbClr val="FC7A04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Clr>
                          <a:srgbClr val="FC7A04"/>
                        </a:buClr>
                        <a:buFont typeface="Symbol" panose="05050102010706020507" pitchFamily="18" charset="2"/>
                        <a:buChar char=""/>
                      </a:pPr>
                      <a:r>
                        <a:rPr lang="es-ES" sz="140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Predominio de comedones (abiertos o cerrados) (n&lt;20)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Clr>
                          <a:srgbClr val="FC7A04"/>
                        </a:buClr>
                        <a:buFont typeface="Symbol" panose="05050102010706020507" pitchFamily="18" charset="2"/>
                        <a:buChar char=""/>
                      </a:pPr>
                      <a:r>
                        <a:rPr lang="es-ES" sz="140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Algunas lesiones papulopustulosas inflamatorias pequeñas y aisladas (n&lt;10)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Clr>
                          <a:srgbClr val="FC7A04"/>
                        </a:buClr>
                        <a:buFont typeface="Symbol" panose="05050102010706020507" pitchFamily="18" charset="2"/>
                        <a:buChar char=""/>
                      </a:pPr>
                      <a:r>
                        <a:rPr lang="es-ES" sz="140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Ausencia de nódulos y quistes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C7A04"/>
                        </a:buClr>
                        <a:buSzTx/>
                        <a:buFont typeface="Symbol" panose="05050102010706020507" pitchFamily="18" charset="2"/>
                        <a:buChar char=""/>
                        <a:tabLst/>
                        <a:defRPr/>
                      </a:pPr>
                      <a:r>
                        <a:rPr lang="es-ES" sz="1400" smtClean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Afecta sólo a la cara </a:t>
                      </a:r>
                      <a:endParaRPr lang="es-ES" sz="1400" smtClean="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52636815"/>
                  </a:ext>
                </a:extLst>
              </a:tr>
              <a:tr h="155443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400" b="1" i="1" smtClean="0">
                          <a:solidFill>
                            <a:srgbClr val="FC7A04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PAPULOPUSTULOSO/INFLAMATORIO (leve-moderado)</a:t>
                      </a:r>
                      <a:endParaRPr lang="es-ES" sz="1400" smtClean="0">
                        <a:solidFill>
                          <a:srgbClr val="FC7A04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Clr>
                          <a:srgbClr val="FC7A04"/>
                        </a:buClr>
                        <a:buFont typeface="Symbol" panose="05050102010706020507" pitchFamily="18" charset="2"/>
                        <a:buChar char=""/>
                      </a:pPr>
                      <a:r>
                        <a:rPr lang="es-ES" sz="140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Numerosos comedones (n=10-40)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Clr>
                          <a:srgbClr val="FC7A04"/>
                        </a:buClr>
                        <a:buFont typeface="Symbol" panose="05050102010706020507" pitchFamily="18" charset="2"/>
                        <a:buChar char=""/>
                      </a:pPr>
                      <a:r>
                        <a:rPr lang="es-ES" sz="140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Predominio de pápulas y pústulas inflamatorias (n=10-40)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Clr>
                          <a:srgbClr val="FC7A04"/>
                        </a:buClr>
                        <a:buFont typeface="Symbol" panose="05050102010706020507" pitchFamily="18" charset="2"/>
                        <a:buChar char=""/>
                      </a:pPr>
                      <a:r>
                        <a:rPr lang="es-ES" sz="140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Alguna lesión nodular pequeña (n=0-10)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Clr>
                          <a:srgbClr val="FC7A04"/>
                        </a:buClr>
                        <a:buFont typeface="Symbol" panose="05050102010706020507" pitchFamily="18" charset="2"/>
                        <a:buChar char=""/>
                      </a:pPr>
                      <a:r>
                        <a:rPr lang="es-ES" sz="140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Ausencia de quistes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Clr>
                          <a:srgbClr val="FC7A04"/>
                        </a:buClr>
                        <a:buFont typeface="Symbol" panose="05050102010706020507" pitchFamily="18" charset="2"/>
                        <a:buChar char=""/>
                      </a:pPr>
                      <a:r>
                        <a:rPr lang="es-ES" sz="140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Lesiones más extensas, generalmente superficiales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C7A04"/>
                        </a:buClr>
                        <a:buSzTx/>
                        <a:buFont typeface="Symbol" panose="05050102010706020507" pitchFamily="18" charset="2"/>
                        <a:buChar char=""/>
                        <a:tabLst/>
                        <a:defRPr/>
                      </a:pPr>
                      <a:r>
                        <a:rPr lang="es-ES" sz="1400" smtClean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Suele afectar sólo a la cara</a:t>
                      </a:r>
                      <a:endParaRPr lang="es-ES" sz="1400" smtClean="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74661227"/>
                  </a:ext>
                </a:extLst>
              </a:tr>
              <a:tr h="155443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400" b="1" i="1" smtClean="0">
                          <a:solidFill>
                            <a:srgbClr val="E36E03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NODULOQUÍSTICO/PAPULOPUSTULOSO/INFLAMATORIO (grave)</a:t>
                      </a:r>
                      <a:endParaRPr lang="es-ES" sz="1400" smtClean="0">
                        <a:solidFill>
                          <a:srgbClr val="E36E03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Clr>
                          <a:srgbClr val="FC7A04"/>
                        </a:buClr>
                        <a:buFont typeface="Symbol" panose="05050102010706020507" pitchFamily="18" charset="2"/>
                        <a:buChar char=""/>
                      </a:pPr>
                      <a:r>
                        <a:rPr lang="es-ES" sz="140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Numerosos comedones que pueden estar fusionados (n=40-100)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Clr>
                          <a:srgbClr val="FC7A04"/>
                        </a:buClr>
                        <a:buFont typeface="Symbol" panose="05050102010706020507" pitchFamily="18" charset="2"/>
                        <a:buChar char=""/>
                      </a:pPr>
                      <a:r>
                        <a:rPr lang="es-ES" sz="140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Numerosas pápulas y pústulas infamatorias (n&gt;40)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Clr>
                          <a:srgbClr val="FC7A04"/>
                        </a:buClr>
                        <a:buFont typeface="Symbol" panose="05050102010706020507" pitchFamily="18" charset="2"/>
                        <a:buChar char=""/>
                      </a:pPr>
                      <a:r>
                        <a:rPr lang="es-ES" sz="140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Nódulos y quistes con tendencia a fusionarse (n&gt;10)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Clr>
                          <a:srgbClr val="FC7A04"/>
                        </a:buClr>
                        <a:buFont typeface="Symbol" panose="05050102010706020507" pitchFamily="18" charset="2"/>
                        <a:buChar char=""/>
                      </a:pPr>
                      <a:r>
                        <a:rPr lang="es-ES" sz="140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Lesiones extensas, infiltrantes, profundas y dolorosas 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Clr>
                          <a:srgbClr val="FC7A04"/>
                        </a:buClr>
                        <a:buFont typeface="Symbol" panose="05050102010706020507" pitchFamily="18" charset="2"/>
                        <a:buChar char=""/>
                      </a:pPr>
                      <a:r>
                        <a:rPr lang="es-ES" sz="140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Posible destrucción de tejidos, abscesos, cicatrices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C7A04"/>
                        </a:buClr>
                        <a:buSzTx/>
                        <a:buFont typeface="Symbol" panose="05050102010706020507" pitchFamily="18" charset="2"/>
                        <a:buChar char=""/>
                        <a:tabLst/>
                        <a:defRPr/>
                      </a:pPr>
                      <a:r>
                        <a:rPr lang="es-ES" sz="1400" smtClean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Además de la cara, suele afectar también a otras zonas (tórax, espalda….)</a:t>
                      </a:r>
                    </a:p>
                  </a:txBody>
                  <a:tcPr>
                    <a:lnL w="285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41168704"/>
                  </a:ext>
                </a:extLst>
              </a:tr>
              <a:tr h="280352">
                <a:tc>
                  <a:txBody>
                    <a:bodyPr/>
                    <a:lstStyle/>
                    <a:p>
                      <a:r>
                        <a:rPr lang="es-ES" sz="1200" smtClean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n: nº de lesiones en la cara; pápulas y pústulas: lesiones≤5 mm; nódulos: lesiones&gt;5 mm</a:t>
                      </a:r>
                      <a:endParaRPr lang="es-ES" sz="1200"/>
                    </a:p>
                  </a:txBody>
                  <a:tcPr>
                    <a:lnL w="285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2938391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8244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ítulo 1"/>
          <p:cNvSpPr>
            <a:spLocks noGrp="1"/>
          </p:cNvSpPr>
          <p:nvPr>
            <p:ph type="title"/>
          </p:nvPr>
        </p:nvSpPr>
        <p:spPr bwMode="auto">
          <a:xfrm>
            <a:off x="827584" y="260648"/>
            <a:ext cx="7886700" cy="86427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s-ES_tradnl" altLang="es-ES" b="1" smtClean="0">
                <a:solidFill>
                  <a:srgbClr val="EF3340"/>
                </a:solidFill>
              </a:rPr>
              <a:t>Tratamiento: objetivos</a:t>
            </a:r>
            <a:endParaRPr lang="es-ES" altLang="es-ES" dirty="0" smtClean="0"/>
          </a:p>
        </p:txBody>
      </p:sp>
      <p:sp>
        <p:nvSpPr>
          <p:cNvPr id="6" name="Conector 5"/>
          <p:cNvSpPr/>
          <p:nvPr/>
        </p:nvSpPr>
        <p:spPr>
          <a:xfrm>
            <a:off x="1913223" y="2159755"/>
            <a:ext cx="1898699" cy="1911622"/>
          </a:xfrm>
          <a:prstGeom prst="flowChartConnector">
            <a:avLst/>
          </a:prstGeom>
          <a:solidFill>
            <a:srgbClr val="C9FFC9"/>
          </a:solidFill>
          <a:ln>
            <a:solidFill>
              <a:srgbClr val="C9FFC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400">
                <a:solidFill>
                  <a:schemeClr val="tx1"/>
                </a:solidFill>
              </a:rPr>
              <a:t>Prevenir </a:t>
            </a:r>
            <a:r>
              <a:rPr lang="es-ES" sz="1400" smtClean="0">
                <a:solidFill>
                  <a:schemeClr val="tx1"/>
                </a:solidFill>
              </a:rPr>
              <a:t>cicatrices </a:t>
            </a:r>
            <a:r>
              <a:rPr lang="es-ES" sz="1400">
                <a:solidFill>
                  <a:schemeClr val="tx1"/>
                </a:solidFill>
              </a:rPr>
              <a:t>e </a:t>
            </a:r>
            <a:r>
              <a:rPr lang="es-ES" sz="1400" smtClean="0">
                <a:solidFill>
                  <a:schemeClr val="tx1"/>
                </a:solidFill>
              </a:rPr>
              <a:t>hiperpigmen-</a:t>
            </a:r>
          </a:p>
          <a:p>
            <a:pPr algn="ctr"/>
            <a:r>
              <a:rPr lang="es-ES" sz="1400" smtClean="0">
                <a:solidFill>
                  <a:schemeClr val="tx1"/>
                </a:solidFill>
              </a:rPr>
              <a:t>tación</a:t>
            </a:r>
            <a:endParaRPr lang="es-ES" sz="1400">
              <a:solidFill>
                <a:schemeClr val="tx1"/>
              </a:solidFill>
            </a:endParaRPr>
          </a:p>
        </p:txBody>
      </p:sp>
      <p:sp>
        <p:nvSpPr>
          <p:cNvPr id="8" name="Conector 7"/>
          <p:cNvSpPr/>
          <p:nvPr/>
        </p:nvSpPr>
        <p:spPr>
          <a:xfrm>
            <a:off x="3693861" y="1484784"/>
            <a:ext cx="1872208" cy="1852621"/>
          </a:xfrm>
          <a:prstGeom prst="flowChartConnector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400">
                <a:solidFill>
                  <a:schemeClr val="tx1"/>
                </a:solidFill>
              </a:rPr>
              <a:t>Reducir o eliminar </a:t>
            </a:r>
            <a:r>
              <a:rPr lang="es-ES" sz="1400" smtClean="0">
                <a:solidFill>
                  <a:schemeClr val="tx1"/>
                </a:solidFill>
              </a:rPr>
              <a:t> </a:t>
            </a:r>
            <a:r>
              <a:rPr lang="es-ES" sz="1400">
                <a:solidFill>
                  <a:schemeClr val="tx1"/>
                </a:solidFill>
              </a:rPr>
              <a:t>lesiones</a:t>
            </a:r>
          </a:p>
        </p:txBody>
      </p:sp>
      <p:sp>
        <p:nvSpPr>
          <p:cNvPr id="9" name="Conector 8"/>
          <p:cNvSpPr/>
          <p:nvPr/>
        </p:nvSpPr>
        <p:spPr>
          <a:xfrm>
            <a:off x="5447859" y="2193974"/>
            <a:ext cx="1872208" cy="1850504"/>
          </a:xfrm>
          <a:prstGeom prst="flowChartConnector">
            <a:avLst/>
          </a:prstGeom>
          <a:solidFill>
            <a:srgbClr val="FFFFCC"/>
          </a:solidFill>
          <a:ln>
            <a:solidFill>
              <a:srgbClr val="FFFF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400">
                <a:solidFill>
                  <a:schemeClr val="tx1"/>
                </a:solidFill>
              </a:rPr>
              <a:t>Mejorar </a:t>
            </a:r>
            <a:r>
              <a:rPr lang="es-ES" sz="1400" smtClean="0">
                <a:solidFill>
                  <a:schemeClr val="tx1"/>
                </a:solidFill>
              </a:rPr>
              <a:t>malestar </a:t>
            </a:r>
            <a:r>
              <a:rPr lang="es-ES" sz="1400">
                <a:solidFill>
                  <a:schemeClr val="tx1"/>
                </a:solidFill>
              </a:rPr>
              <a:t>y </a:t>
            </a:r>
            <a:r>
              <a:rPr lang="es-ES" sz="1400" smtClean="0">
                <a:solidFill>
                  <a:schemeClr val="tx1"/>
                </a:solidFill>
              </a:rPr>
              <a:t> </a:t>
            </a:r>
            <a:r>
              <a:rPr lang="es-ES" sz="1400">
                <a:solidFill>
                  <a:schemeClr val="tx1"/>
                </a:solidFill>
              </a:rPr>
              <a:t>aspecto </a:t>
            </a:r>
            <a:r>
              <a:rPr lang="es-ES" sz="1400" smtClean="0">
                <a:solidFill>
                  <a:schemeClr val="tx1"/>
                </a:solidFill>
              </a:rPr>
              <a:t>físico</a:t>
            </a:r>
            <a:endParaRPr lang="es-ES" sz="1400">
              <a:solidFill>
                <a:schemeClr val="tx1"/>
              </a:solidFill>
            </a:endParaRPr>
          </a:p>
        </p:txBody>
      </p:sp>
      <p:sp>
        <p:nvSpPr>
          <p:cNvPr id="10" name="Conector 9"/>
          <p:cNvSpPr/>
          <p:nvPr/>
        </p:nvSpPr>
        <p:spPr>
          <a:xfrm>
            <a:off x="4629816" y="3915529"/>
            <a:ext cx="1970681" cy="1865161"/>
          </a:xfrm>
          <a:prstGeom prst="flowChartConnector">
            <a:avLst/>
          </a:prstGeom>
          <a:solidFill>
            <a:srgbClr val="A2DEFC"/>
          </a:solidFill>
          <a:ln>
            <a:solidFill>
              <a:srgbClr val="A2DEF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400">
                <a:solidFill>
                  <a:schemeClr val="tx1"/>
                </a:solidFill>
              </a:rPr>
              <a:t>Evitar las recaídas</a:t>
            </a:r>
          </a:p>
        </p:txBody>
      </p:sp>
      <p:sp>
        <p:nvSpPr>
          <p:cNvPr id="11" name="Conector 10"/>
          <p:cNvSpPr/>
          <p:nvPr/>
        </p:nvSpPr>
        <p:spPr>
          <a:xfrm>
            <a:off x="2660597" y="3915529"/>
            <a:ext cx="1969368" cy="1832551"/>
          </a:xfrm>
          <a:prstGeom prst="flowChartConnector">
            <a:avLst/>
          </a:prstGeom>
          <a:solidFill>
            <a:srgbClr val="FFC5C5"/>
          </a:solidFill>
          <a:ln>
            <a:solidFill>
              <a:srgbClr val="FFC5C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400">
                <a:solidFill>
                  <a:schemeClr val="tx1"/>
                </a:solidFill>
              </a:rPr>
              <a:t>Reducir </a:t>
            </a:r>
            <a:r>
              <a:rPr lang="es-ES" sz="1400" smtClean="0">
                <a:solidFill>
                  <a:schemeClr val="tx1"/>
                </a:solidFill>
              </a:rPr>
              <a:t> </a:t>
            </a:r>
            <a:r>
              <a:rPr lang="es-ES" sz="1400">
                <a:solidFill>
                  <a:schemeClr val="tx1"/>
                </a:solidFill>
              </a:rPr>
              <a:t>impacto psicológico y mejorar </a:t>
            </a:r>
            <a:r>
              <a:rPr lang="es-ES" sz="1400" smtClean="0">
                <a:solidFill>
                  <a:schemeClr val="tx1"/>
                </a:solidFill>
              </a:rPr>
              <a:t>calidad </a:t>
            </a:r>
            <a:r>
              <a:rPr lang="es-ES" sz="1400">
                <a:solidFill>
                  <a:schemeClr val="tx1"/>
                </a:solidFill>
              </a:rPr>
              <a:t>de vida</a:t>
            </a:r>
          </a:p>
        </p:txBody>
      </p:sp>
    </p:spTree>
    <p:extLst>
      <p:ext uri="{BB962C8B-B14F-4D97-AF65-F5344CB8AC3E}">
        <p14:creationId xmlns:p14="http://schemas.microsoft.com/office/powerpoint/2010/main" val="2991245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043608" y="476672"/>
            <a:ext cx="7643192" cy="77809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s-ES" altLang="es-ES" sz="4000" b="1" smtClean="0">
                <a:solidFill>
                  <a:srgbClr val="EF3340"/>
                </a:solidFill>
              </a:rPr>
              <a:t>Tratamiento farmacológico</a:t>
            </a:r>
          </a:p>
        </p:txBody>
      </p:sp>
      <p:sp>
        <p:nvSpPr>
          <p:cNvPr id="5" name="Rectángulo redondeado 4"/>
          <p:cNvSpPr/>
          <p:nvPr/>
        </p:nvSpPr>
        <p:spPr>
          <a:xfrm>
            <a:off x="1187624" y="1988840"/>
            <a:ext cx="7416824" cy="3600400"/>
          </a:xfrm>
          <a:prstGeom prst="roundRect">
            <a:avLst>
              <a:gd name="adj" fmla="val 8715"/>
            </a:avLst>
          </a:prstGeom>
          <a:solidFill>
            <a:schemeClr val="bg1"/>
          </a:solidFill>
          <a:ln w="38100">
            <a:solidFill>
              <a:srgbClr val="EF33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342900" indent="-342900">
              <a:buClr>
                <a:srgbClr val="EF3340"/>
              </a:buClr>
              <a:buFont typeface="Wingdings" panose="05000000000000000000" pitchFamily="2" charset="2"/>
              <a:buChar char="§"/>
            </a:pPr>
            <a:r>
              <a:rPr lang="es-ES" sz="1600" b="1" smtClean="0">
                <a:solidFill>
                  <a:schemeClr val="tx1"/>
                </a:solidFill>
              </a:rPr>
              <a:t>Disparidad metodológica </a:t>
            </a:r>
            <a:r>
              <a:rPr lang="es-ES" sz="1600" smtClean="0">
                <a:solidFill>
                  <a:schemeClr val="tx1"/>
                </a:solidFill>
              </a:rPr>
              <a:t>en los estudios</a:t>
            </a:r>
          </a:p>
          <a:p>
            <a:pPr marL="342900" indent="-342900">
              <a:buClr>
                <a:srgbClr val="EF3340"/>
              </a:buClr>
              <a:buFont typeface="Wingdings" panose="05000000000000000000" pitchFamily="2" charset="2"/>
              <a:buChar char="§"/>
            </a:pPr>
            <a:r>
              <a:rPr lang="es-ES" sz="1600" b="1" smtClean="0">
                <a:solidFill>
                  <a:schemeClr val="tx1"/>
                </a:solidFill>
              </a:rPr>
              <a:t>Dificultad</a:t>
            </a:r>
            <a:r>
              <a:rPr lang="es-ES" sz="1600" smtClean="0">
                <a:solidFill>
                  <a:schemeClr val="tx1"/>
                </a:solidFill>
              </a:rPr>
              <a:t> para </a:t>
            </a:r>
            <a:r>
              <a:rPr lang="es-ES" sz="1600" b="1" smtClean="0">
                <a:solidFill>
                  <a:schemeClr val="tx1"/>
                </a:solidFill>
              </a:rPr>
              <a:t>comparar</a:t>
            </a:r>
            <a:r>
              <a:rPr lang="es-ES" sz="1600" smtClean="0">
                <a:solidFill>
                  <a:schemeClr val="tx1"/>
                </a:solidFill>
              </a:rPr>
              <a:t> las recomendationes de diferentes guías</a:t>
            </a:r>
          </a:p>
          <a:p>
            <a:pPr marL="342900" indent="-342900">
              <a:buClr>
                <a:srgbClr val="EF3340"/>
              </a:buClr>
              <a:buFont typeface="Wingdings" panose="05000000000000000000" pitchFamily="2" charset="2"/>
              <a:buChar char="§"/>
            </a:pPr>
            <a:r>
              <a:rPr lang="es-ES" sz="1600" b="1" smtClean="0">
                <a:solidFill>
                  <a:schemeClr val="tx1"/>
                </a:solidFill>
              </a:rPr>
              <a:t>Cambios</a:t>
            </a:r>
            <a:r>
              <a:rPr lang="es-ES" sz="1600" smtClean="0">
                <a:solidFill>
                  <a:schemeClr val="tx1"/>
                </a:solidFill>
              </a:rPr>
              <a:t> en las recomendaciones terapéuticas</a:t>
            </a:r>
          </a:p>
          <a:p>
            <a:pPr marL="342900" indent="-342900">
              <a:buClr>
                <a:srgbClr val="EF3340"/>
              </a:buClr>
              <a:buFont typeface="Wingdings" panose="05000000000000000000" pitchFamily="2" charset="2"/>
              <a:buChar char="§"/>
            </a:pPr>
            <a:r>
              <a:rPr lang="es-ES" sz="1600" b="1">
                <a:solidFill>
                  <a:schemeClr val="tx1"/>
                </a:solidFill>
              </a:rPr>
              <a:t>Nuevos</a:t>
            </a:r>
            <a:r>
              <a:rPr lang="es-ES" sz="1600">
                <a:solidFill>
                  <a:schemeClr val="tx1"/>
                </a:solidFill>
              </a:rPr>
              <a:t> fármacos, asociaciones a dosis fijas y </a:t>
            </a:r>
            <a:r>
              <a:rPr lang="es-ES" sz="1600" smtClean="0">
                <a:solidFill>
                  <a:schemeClr val="tx1"/>
                </a:solidFill>
              </a:rPr>
              <a:t>formulaciones</a:t>
            </a:r>
          </a:p>
          <a:p>
            <a:pPr marL="342900" indent="-342900">
              <a:buClr>
                <a:srgbClr val="EF3340"/>
              </a:buClr>
              <a:buFont typeface="Wingdings" panose="05000000000000000000" pitchFamily="2" charset="2"/>
              <a:buChar char="§"/>
            </a:pPr>
            <a:r>
              <a:rPr lang="es-ES" sz="1600">
                <a:solidFill>
                  <a:schemeClr val="tx1"/>
                </a:solidFill>
              </a:rPr>
              <a:t>Problemas de </a:t>
            </a:r>
            <a:r>
              <a:rPr lang="es-ES" sz="1600" b="1">
                <a:solidFill>
                  <a:schemeClr val="tx1"/>
                </a:solidFill>
              </a:rPr>
              <a:t>seguridad</a:t>
            </a:r>
            <a:r>
              <a:rPr lang="es-ES" sz="1600">
                <a:solidFill>
                  <a:schemeClr val="tx1"/>
                </a:solidFill>
              </a:rPr>
              <a:t> de algunos fármacos</a:t>
            </a:r>
          </a:p>
          <a:p>
            <a:pPr marL="342900" indent="-342900">
              <a:buClr>
                <a:srgbClr val="EF3340"/>
              </a:buClr>
              <a:buFont typeface="Wingdings" panose="05000000000000000000" pitchFamily="2" charset="2"/>
              <a:buChar char="§"/>
            </a:pPr>
            <a:r>
              <a:rPr lang="es-ES" sz="1600">
                <a:solidFill>
                  <a:schemeClr val="tx1"/>
                </a:solidFill>
              </a:rPr>
              <a:t>↑ cepas </a:t>
            </a:r>
            <a:r>
              <a:rPr lang="es-ES" sz="1600" b="1" i="1">
                <a:solidFill>
                  <a:schemeClr val="tx1"/>
                </a:solidFill>
              </a:rPr>
              <a:t>P.acnes </a:t>
            </a:r>
            <a:r>
              <a:rPr lang="es-ES" sz="1600" b="1">
                <a:solidFill>
                  <a:schemeClr val="tx1"/>
                </a:solidFill>
              </a:rPr>
              <a:t>resistentes </a:t>
            </a:r>
            <a:r>
              <a:rPr lang="es-ES" sz="1600">
                <a:solidFill>
                  <a:schemeClr val="tx1"/>
                </a:solidFill>
              </a:rPr>
              <a:t>sobre todo a eritromicina (&gt;50% en algunos casos</a:t>
            </a:r>
            <a:r>
              <a:rPr lang="es-ES" sz="1600" smtClean="0">
                <a:solidFill>
                  <a:schemeClr val="tx1"/>
                </a:solidFill>
              </a:rPr>
              <a:t>)</a:t>
            </a:r>
          </a:p>
          <a:p>
            <a:pPr marL="342900" indent="-342900">
              <a:buClr>
                <a:srgbClr val="EF3340"/>
              </a:buClr>
              <a:buFont typeface="Wingdings" panose="05000000000000000000" pitchFamily="2" charset="2"/>
              <a:buChar char="§"/>
            </a:pPr>
            <a:r>
              <a:rPr lang="es-ES" sz="1600">
                <a:solidFill>
                  <a:schemeClr val="tx1"/>
                </a:solidFill>
              </a:rPr>
              <a:t>↓ utilización </a:t>
            </a:r>
            <a:r>
              <a:rPr lang="es-ES" sz="1600" b="1" smtClean="0">
                <a:solidFill>
                  <a:schemeClr val="tx1"/>
                </a:solidFill>
              </a:rPr>
              <a:t>antibióticos</a:t>
            </a:r>
          </a:p>
          <a:p>
            <a:pPr marL="342900" indent="-342900">
              <a:buClr>
                <a:srgbClr val="EF3340"/>
              </a:buClr>
              <a:buFont typeface="Wingdings" panose="05000000000000000000" pitchFamily="2" charset="2"/>
              <a:buChar char="§"/>
            </a:pPr>
            <a:r>
              <a:rPr lang="es-ES" sz="1600" smtClean="0">
                <a:solidFill>
                  <a:schemeClr val="tx1"/>
                </a:solidFill>
              </a:rPr>
              <a:t>Ausencia de un </a:t>
            </a:r>
            <a:r>
              <a:rPr lang="es-ES" sz="1600" b="1" smtClean="0">
                <a:solidFill>
                  <a:schemeClr val="tx1"/>
                </a:solidFill>
              </a:rPr>
              <a:t>criterio unificado o de consenso </a:t>
            </a:r>
            <a:r>
              <a:rPr lang="es-ES" sz="1600" smtClean="0">
                <a:solidFill>
                  <a:schemeClr val="tx1"/>
                </a:solidFill>
              </a:rPr>
              <a:t>sobre el tratamiento</a:t>
            </a:r>
          </a:p>
          <a:p>
            <a:pPr marL="342900" indent="-342900">
              <a:buClr>
                <a:srgbClr val="EF3340"/>
              </a:buClr>
              <a:buFont typeface="Wingdings" panose="05000000000000000000" pitchFamily="2" charset="2"/>
              <a:buChar char="§"/>
            </a:pPr>
            <a:r>
              <a:rPr lang="es-ES" sz="1600" smtClean="0">
                <a:solidFill>
                  <a:schemeClr val="tx1"/>
                </a:solidFill>
              </a:rPr>
              <a:t>Algunos tratamientos diponen de </a:t>
            </a:r>
            <a:r>
              <a:rPr lang="es-ES" sz="1600" b="1" smtClean="0">
                <a:solidFill>
                  <a:schemeClr val="tx1"/>
                </a:solidFill>
              </a:rPr>
              <a:t>evidencias limitadas</a:t>
            </a:r>
          </a:p>
          <a:p>
            <a:pPr marL="342900" indent="-342900">
              <a:buClr>
                <a:srgbClr val="EF3340"/>
              </a:buClr>
              <a:buFont typeface="Wingdings" panose="05000000000000000000" pitchFamily="2" charset="2"/>
              <a:buChar char="§"/>
            </a:pPr>
            <a:r>
              <a:rPr lang="es-ES" sz="1600" smtClean="0">
                <a:solidFill>
                  <a:schemeClr val="tx1"/>
                </a:solidFill>
              </a:rPr>
              <a:t>No se ha establecido el </a:t>
            </a:r>
            <a:r>
              <a:rPr lang="es-ES" sz="1600" b="1" smtClean="0">
                <a:solidFill>
                  <a:schemeClr val="tx1"/>
                </a:solidFill>
              </a:rPr>
              <a:t>efecto mínimo </a:t>
            </a:r>
            <a:r>
              <a:rPr lang="es-ES" sz="1600" smtClean="0">
                <a:solidFill>
                  <a:schemeClr val="tx1"/>
                </a:solidFill>
              </a:rPr>
              <a:t>relevante para el paciente</a:t>
            </a:r>
          </a:p>
          <a:p>
            <a:pPr marL="342900" indent="-342900">
              <a:buClr>
                <a:srgbClr val="EF3340"/>
              </a:buClr>
              <a:buFont typeface="Wingdings" panose="05000000000000000000" pitchFamily="2" charset="2"/>
              <a:buChar char="§"/>
            </a:pPr>
            <a:r>
              <a:rPr lang="es-ES" sz="1600" smtClean="0">
                <a:solidFill>
                  <a:schemeClr val="tx1"/>
                </a:solidFill>
              </a:rPr>
              <a:t>Poca información sobre el tratamiento de </a:t>
            </a:r>
            <a:r>
              <a:rPr lang="es-ES" sz="1600" b="1" smtClean="0">
                <a:solidFill>
                  <a:schemeClr val="tx1"/>
                </a:solidFill>
              </a:rPr>
              <a:t>zonas diferentes a la cara</a:t>
            </a:r>
          </a:p>
          <a:p>
            <a:pPr marL="342900" indent="-342900">
              <a:buClr>
                <a:srgbClr val="EF3340"/>
              </a:buClr>
              <a:buFont typeface="Wingdings" panose="05000000000000000000" pitchFamily="2" charset="2"/>
              <a:buChar char="§"/>
            </a:pPr>
            <a:r>
              <a:rPr lang="es-ES" sz="1600" smtClean="0">
                <a:solidFill>
                  <a:schemeClr val="tx1"/>
                </a:solidFill>
              </a:rPr>
              <a:t>No establecida la utilidad de </a:t>
            </a:r>
            <a:r>
              <a:rPr lang="es-ES" sz="1600" b="1" smtClean="0">
                <a:solidFill>
                  <a:schemeClr val="tx1"/>
                </a:solidFill>
              </a:rPr>
              <a:t>terapias coadyuvantes o de apoyo</a:t>
            </a:r>
          </a:p>
          <a:p>
            <a:pPr>
              <a:buClr>
                <a:srgbClr val="EF3340"/>
              </a:buClr>
            </a:pPr>
            <a:r>
              <a:rPr lang="es-ES" sz="1200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ítulo 1"/>
          <p:cNvSpPr>
            <a:spLocks noGrp="1"/>
          </p:cNvSpPr>
          <p:nvPr>
            <p:ph type="title"/>
          </p:nvPr>
        </p:nvSpPr>
        <p:spPr bwMode="auto">
          <a:xfrm>
            <a:off x="986836" y="116632"/>
            <a:ext cx="7886700" cy="72008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s-ES_tradnl" altLang="es-ES" sz="4000" b="1" smtClean="0">
                <a:solidFill>
                  <a:srgbClr val="EF3340"/>
                </a:solidFill>
              </a:rPr>
              <a:t>Tratamiento tópico</a:t>
            </a:r>
            <a:r>
              <a:rPr lang="es-ES" sz="3200" smtClean="0">
                <a:solidFill>
                  <a:schemeClr val="tx1"/>
                </a:solidFill>
              </a:rPr>
              <a:t>*</a:t>
            </a:r>
            <a:endParaRPr lang="es-ES" altLang="es-ES" sz="3200" dirty="0" smtClean="0">
              <a:solidFill>
                <a:schemeClr val="tx1"/>
              </a:solidFill>
            </a:endParaRPr>
          </a:p>
        </p:txBody>
      </p:sp>
      <p:graphicFrame>
        <p:nvGraphicFramePr>
          <p:cNvPr id="9" name="Tabl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15213702"/>
              </p:ext>
            </p:extLst>
          </p:nvPr>
        </p:nvGraphicFramePr>
        <p:xfrm>
          <a:off x="1043609" y="836712"/>
          <a:ext cx="7773154" cy="5538364"/>
        </p:xfrm>
        <a:graphic>
          <a:graphicData uri="http://schemas.openxmlformats.org/drawingml/2006/table">
            <a:tbl>
              <a:tblPr firstRow="1" bandRow="1">
                <a:tableStyleId>{C4B1156A-380E-4F78-BDF5-A606A8083BF9}</a:tableStyleId>
              </a:tblPr>
              <a:tblGrid>
                <a:gridCol w="1613296">
                  <a:extLst>
                    <a:ext uri="{9D8B030D-6E8A-4147-A177-3AD203B41FA5}">
                      <a16:colId xmlns:a16="http://schemas.microsoft.com/office/drawing/2014/main" val="1657252442"/>
                    </a:ext>
                  </a:extLst>
                </a:gridCol>
                <a:gridCol w="6159858">
                  <a:extLst>
                    <a:ext uri="{9D8B030D-6E8A-4147-A177-3AD203B41FA5}">
                      <a16:colId xmlns:a16="http://schemas.microsoft.com/office/drawing/2014/main" val="2094604963"/>
                    </a:ext>
                  </a:extLst>
                </a:gridCol>
              </a:tblGrid>
              <a:tr h="1244066">
                <a:tc rowSpan="2">
                  <a:txBody>
                    <a:bodyPr/>
                    <a:lstStyle/>
                    <a:p>
                      <a:pPr algn="ctr"/>
                      <a:r>
                        <a:rPr lang="es-ES" sz="1400" b="1" smtClean="0">
                          <a:solidFill>
                            <a:srgbClr val="EF3D36"/>
                          </a:solidFill>
                        </a:rPr>
                        <a:t>VARIOS</a:t>
                      </a:r>
                      <a:endParaRPr lang="es-ES" sz="1400" b="1">
                        <a:solidFill>
                          <a:srgbClr val="EF3D36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12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EF3D36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Peróxido de benzoilo</a:t>
                      </a:r>
                      <a:endParaRPr kumimoji="0" lang="es-ES" sz="1200" b="0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EF3D36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. Bactericida, anticomedoniano, antiinflamatorio, queratolítico, cicatrizante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. No asociado a resistencias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. Puede mejorar eficacia de otros tratamientos y ↓ riesgo de resistencias (antibióticos)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. Puede producir irritación cutánea, descamación, fotosensibilidad y blanquear/decolorar piel, ropa y pelo </a:t>
                      </a:r>
                      <a:endParaRPr lang="es-ES" sz="1200"/>
                    </a:p>
                  </a:txBody>
                  <a:tcPr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62936889"/>
                  </a:ext>
                </a:extLst>
              </a:tr>
              <a:tr h="845604">
                <a:tc vMerge="1">
                  <a:txBody>
                    <a:bodyPr/>
                    <a:lstStyle/>
                    <a:p>
                      <a:endParaRPr lang="es-ES" sz="1400" b="1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12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EF3D36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Ácido azelaico</a:t>
                      </a:r>
                      <a:endParaRPr kumimoji="0" lang="es-ES" sz="1200" b="0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EF3D36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. Menos evidencias y menos toxicidad potencial que peróxido de benzoilo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. Puede aclarar el color de la piel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. Utilidad en hiperpigmentación postinflamatoria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. Puede utilizarse en embarazadas</a:t>
                      </a:r>
                      <a:endParaRPr lang="es-ES" sz="1200"/>
                    </a:p>
                  </a:txBody>
                  <a:tcPr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1805819"/>
                  </a:ext>
                </a:extLst>
              </a:tr>
              <a:tr h="1221427">
                <a:tc>
                  <a:txBody>
                    <a:bodyPr/>
                    <a:lstStyle/>
                    <a:p>
                      <a:pPr algn="ctr"/>
                      <a:r>
                        <a:rPr lang="es-ES" sz="1400" b="1" smtClean="0">
                          <a:solidFill>
                            <a:srgbClr val="EF3D36"/>
                          </a:solidFill>
                        </a:rPr>
                        <a:t>RETINOIDES</a:t>
                      </a:r>
                      <a:endParaRPr lang="es-ES" sz="1400" b="1">
                        <a:solidFill>
                          <a:srgbClr val="EF3D36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. Utilidad en cualquier tipo de acné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. Pueden mejorar la eficacia de otros tratamientos tópicos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. Efectos adversos cutáneos, fotosensibilidad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. Contraindicados en embarazadas y mujeres que planifiquen un embarazo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. </a:t>
                      </a:r>
                      <a:r>
                        <a:rPr kumimoji="0" lang="es-ES" sz="12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EF3D36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Tretinoína</a:t>
                      </a:r>
                      <a:r>
                        <a:rPr kumimoji="0" lang="es-ES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: mayor evidencia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.</a:t>
                      </a:r>
                      <a:r>
                        <a:rPr kumimoji="0" lang="es-ES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EF3D36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s-ES" sz="12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EF3D36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Adapaleno</a:t>
                      </a:r>
                      <a:r>
                        <a:rPr kumimoji="0" lang="es-ES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: parece mejor tolerado</a:t>
                      </a:r>
                      <a:endParaRPr kumimoji="0" lang="es-ES" sz="12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2853867"/>
                  </a:ext>
                </a:extLst>
              </a:tr>
              <a:tr h="1221427">
                <a:tc>
                  <a:txBody>
                    <a:bodyPr/>
                    <a:lstStyle/>
                    <a:p>
                      <a:pPr algn="ctr"/>
                      <a:r>
                        <a:rPr lang="es-ES" sz="1400" b="1" smtClean="0">
                          <a:solidFill>
                            <a:srgbClr val="EF3D36"/>
                          </a:solidFill>
                        </a:rPr>
                        <a:t>ANTIBIÓTICOS</a:t>
                      </a:r>
                      <a:endParaRPr lang="es-ES" sz="1400" b="1">
                        <a:solidFill>
                          <a:srgbClr val="EF3D36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. Propiedades antibacterianas y antiinflamatorias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. Riesgo de resistencias (ver recomendaciones)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. Nunca como tratamiento de primera línea, ni en monoterapia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. Relativamente bien tolerados, pueden producir irritación local leve y fotosensibilidad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. </a:t>
                      </a:r>
                      <a:r>
                        <a:rPr kumimoji="0" lang="es-ES" sz="12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EF3D36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Clindamicina</a:t>
                      </a:r>
                      <a:r>
                        <a:rPr kumimoji="0" lang="es-ES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y </a:t>
                      </a:r>
                      <a:r>
                        <a:rPr kumimoji="0" lang="es-ES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eritromicina</a:t>
                      </a:r>
                      <a:r>
                        <a:rPr kumimoji="0" lang="es-ES" sz="12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EF3D36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s-ES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lo</a:t>
                      </a:r>
                      <a:r>
                        <a:rPr kumimoji="0" lang="es-ES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 más utilizados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. Otros autorizados en España: Ácido fusídico, nadifloxacino</a:t>
                      </a:r>
                      <a:endParaRPr kumimoji="0" lang="es-ES" sz="12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EF3D36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6147282"/>
                  </a:ext>
                </a:extLst>
              </a:tr>
              <a:tr h="845604">
                <a:tc>
                  <a:txBody>
                    <a:bodyPr/>
                    <a:lstStyle/>
                    <a:p>
                      <a:r>
                        <a:rPr lang="es-ES" sz="1400" b="1" smtClean="0">
                          <a:solidFill>
                            <a:srgbClr val="EF3D36"/>
                          </a:solidFill>
                        </a:rPr>
                        <a:t>ASOCIACIONES</a:t>
                      </a:r>
                      <a:endParaRPr lang="es-ES" sz="1400" b="1">
                        <a:solidFill>
                          <a:srgbClr val="EF3D36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12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EF3D36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. Peróxido de benzoilo / clindamicina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12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EF3D36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. Peróxido de benzoilo / adapaleno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12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EF3D36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. Tretinoína / clindamicina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. Eritromicina / acetato de zinc</a:t>
                      </a:r>
                      <a:endParaRPr kumimoji="0" lang="es-ES" sz="1400" b="0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19460477"/>
                  </a:ext>
                </a:extLst>
              </a:tr>
            </a:tbl>
          </a:graphicData>
        </a:graphic>
      </p:graphicFrame>
      <p:sp>
        <p:nvSpPr>
          <p:cNvPr id="17" name="CuadroTexto 16"/>
          <p:cNvSpPr txBox="1"/>
          <p:nvPr/>
        </p:nvSpPr>
        <p:spPr>
          <a:xfrm>
            <a:off x="1142378" y="6339277"/>
            <a:ext cx="7674385" cy="43088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sz="1200" b="1" smtClean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(*)</a:t>
            </a:r>
            <a:r>
              <a:rPr lang="es-ES" sz="900" smtClean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000" smtClean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Seleccionar la formulación según tipo </a:t>
            </a:r>
            <a:r>
              <a:rPr lang="es-ES" sz="100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de piel, localización y extensión de las lesiones, preferencias del paciente y condiciones </a:t>
            </a:r>
            <a:r>
              <a:rPr lang="es-ES" sz="1000" smtClean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ambientales/climáticas </a:t>
            </a:r>
          </a:p>
        </p:txBody>
      </p:sp>
    </p:spTree>
    <p:extLst>
      <p:ext uri="{BB962C8B-B14F-4D97-AF65-F5344CB8AC3E}">
        <p14:creationId xmlns:p14="http://schemas.microsoft.com/office/powerpoint/2010/main" val="3379248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ítulo 1"/>
          <p:cNvSpPr>
            <a:spLocks noGrp="1"/>
          </p:cNvSpPr>
          <p:nvPr>
            <p:ph type="title"/>
          </p:nvPr>
        </p:nvSpPr>
        <p:spPr bwMode="auto">
          <a:xfrm>
            <a:off x="984799" y="116632"/>
            <a:ext cx="7886700" cy="71501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s-ES_tradnl" altLang="es-ES" sz="4000" b="1" smtClean="0">
                <a:solidFill>
                  <a:srgbClr val="EF3340"/>
                </a:solidFill>
              </a:rPr>
              <a:t>Tratamiento sistémico</a:t>
            </a:r>
            <a:endParaRPr lang="es-ES" altLang="es-ES" sz="4000" dirty="0" smtClean="0"/>
          </a:p>
        </p:txBody>
      </p:sp>
      <p:graphicFrame>
        <p:nvGraphicFramePr>
          <p:cNvPr id="9" name="Tabl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16356393"/>
              </p:ext>
            </p:extLst>
          </p:nvPr>
        </p:nvGraphicFramePr>
        <p:xfrm>
          <a:off x="1018916" y="831647"/>
          <a:ext cx="7852583" cy="5597937"/>
        </p:xfrm>
        <a:graphic>
          <a:graphicData uri="http://schemas.openxmlformats.org/drawingml/2006/table">
            <a:tbl>
              <a:tblPr firstRow="1" bandRow="1">
                <a:tableStyleId>{C4B1156A-380E-4F78-BDF5-A606A8083BF9}</a:tableStyleId>
              </a:tblPr>
              <a:tblGrid>
                <a:gridCol w="1926550">
                  <a:extLst>
                    <a:ext uri="{9D8B030D-6E8A-4147-A177-3AD203B41FA5}">
                      <a16:colId xmlns:a16="http://schemas.microsoft.com/office/drawing/2014/main" val="1657252442"/>
                    </a:ext>
                  </a:extLst>
                </a:gridCol>
                <a:gridCol w="5926033">
                  <a:extLst>
                    <a:ext uri="{9D8B030D-6E8A-4147-A177-3AD203B41FA5}">
                      <a16:colId xmlns:a16="http://schemas.microsoft.com/office/drawing/2014/main" val="2094604963"/>
                    </a:ext>
                  </a:extLst>
                </a:gridCol>
              </a:tblGrid>
              <a:tr h="2584690">
                <a:tc>
                  <a:txBody>
                    <a:bodyPr/>
                    <a:lstStyle/>
                    <a:p>
                      <a:pPr algn="ctr"/>
                      <a:r>
                        <a:rPr lang="es-ES" sz="1400" b="1" smtClean="0">
                          <a:solidFill>
                            <a:srgbClr val="EF3D36"/>
                          </a:solidFill>
                        </a:rPr>
                        <a:t>ANTIBIÓTICOS</a:t>
                      </a:r>
                      <a:endParaRPr lang="es-ES" sz="1400" b="1">
                        <a:solidFill>
                          <a:srgbClr val="EF3D36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. Propiedades antibacterianas y antiinflamatorias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. Riesgo de resistencias (ver recomendaciones)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. Nunca como tratamiento de primera línea, ni en monoterapia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. La mayoría de efectos adversos leves y transitorios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12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Tetraciclinas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. Pueden producir fotosensibilidad y reducir la eficacia de los anticonceptivos orales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12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EF3D36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. Doxiciclina: </a:t>
                      </a:r>
                      <a:r>
                        <a:rPr kumimoji="0" lang="es-ES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opción preferente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. Minociclina: no recomendada por relación riesgo/beneficio desfavorable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12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Macrólidos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. Se han asociado a cardiotoxicidad, hepatotoxicidad e hipersensibilidad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. Riesgo elevado de interacciones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. Alternativa a tetraciclinas en caso de intolerancia, contraindicación o ineficacia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. Azitromicina: primera opción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. Eritromicina: papel muy limitado (↑ resistencias)</a:t>
                      </a:r>
                    </a:p>
                  </a:txBody>
                  <a:tcPr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62936889"/>
                  </a:ext>
                </a:extLst>
              </a:tr>
              <a:tr h="2049927">
                <a:tc>
                  <a:txBody>
                    <a:bodyPr/>
                    <a:lstStyle/>
                    <a:p>
                      <a:pPr algn="ctr"/>
                      <a:r>
                        <a:rPr lang="es-ES" sz="1400" b="1" smtClean="0">
                          <a:solidFill>
                            <a:srgbClr val="EF3D36"/>
                          </a:solidFill>
                        </a:rPr>
                        <a:t>RETINOIDES</a:t>
                      </a:r>
                      <a:endParaRPr lang="es-ES" sz="1400" b="1">
                        <a:solidFill>
                          <a:srgbClr val="EF3D36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12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EF3D36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Isotretinoína</a:t>
                      </a:r>
                      <a:r>
                        <a:rPr kumimoji="0" lang="es-ES" sz="12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s-ES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(oral) ▼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. Antiinflamatorio y cicatrizante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. Curación total (sin recaídas): 80-85%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. Eficaz en acné inflamatorio y no inflamatorio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. De utilidad en acné noduloquístico grave y cicatrizante y en acné moderado resistente, recurrente, cicatrizante o con afectación psicológica/psicosocial  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. Numerosos efectos adversos, la mayoría poco graves, dosis-dependientes y transitorios: sequedad de piel y mucosas, alteraciones musculoesqueléticas…..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. Contraindicado en embarazadas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. Mujeres con capacidad de gestación: “Plan de prevención de embarazos”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. Seguimiento especial, visado</a:t>
                      </a:r>
                    </a:p>
                  </a:txBody>
                  <a:tcPr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2853867"/>
                  </a:ext>
                </a:extLst>
              </a:tr>
              <a:tr h="843057">
                <a:tc>
                  <a:txBody>
                    <a:bodyPr/>
                    <a:lstStyle/>
                    <a:p>
                      <a:pPr algn="ctr"/>
                      <a:r>
                        <a:rPr lang="es-ES" sz="1400" b="1" smtClean="0">
                          <a:solidFill>
                            <a:srgbClr val="EF3D36"/>
                          </a:solidFill>
                        </a:rPr>
                        <a:t>ANTICONCEPTIVOS</a:t>
                      </a:r>
                      <a:endParaRPr lang="es-ES" sz="1400" b="1">
                        <a:solidFill>
                          <a:srgbClr val="EF3D36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. Estrógeno+progestágeno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. Propiedades antibacterianas y antiinflamatorias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. Uso limitado por riesgo cardiovascular 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. Autorizados en España: ciproterona/etinilestradiol (▼), dienogest/etinilestradiol</a:t>
                      </a:r>
                    </a:p>
                  </a:txBody>
                  <a:tcPr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6147282"/>
                  </a:ext>
                </a:extLst>
              </a:tr>
            </a:tbl>
          </a:graphicData>
        </a:graphic>
      </p:graphicFrame>
      <p:sp>
        <p:nvSpPr>
          <p:cNvPr id="2" name="CuadroTexto 1"/>
          <p:cNvSpPr txBox="1"/>
          <p:nvPr/>
        </p:nvSpPr>
        <p:spPr>
          <a:xfrm>
            <a:off x="1115616" y="6464408"/>
            <a:ext cx="445346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smtClean="0"/>
              <a:t>(▼) “</a:t>
            </a:r>
            <a:r>
              <a:rPr lang="es-ES" sz="1000" smtClean="0"/>
              <a:t>Seguimiento adicional” para detectar nueva información de seguridad </a:t>
            </a:r>
            <a:endParaRPr lang="es-ES" sz="1000"/>
          </a:p>
        </p:txBody>
      </p:sp>
    </p:spTree>
    <p:extLst>
      <p:ext uri="{BB962C8B-B14F-4D97-AF65-F5344CB8AC3E}">
        <p14:creationId xmlns:p14="http://schemas.microsoft.com/office/powerpoint/2010/main" val="771403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ítulo 1"/>
          <p:cNvSpPr>
            <a:spLocks noGrp="1"/>
          </p:cNvSpPr>
          <p:nvPr>
            <p:ph type="title"/>
          </p:nvPr>
        </p:nvSpPr>
        <p:spPr bwMode="auto">
          <a:xfrm>
            <a:off x="785900" y="332656"/>
            <a:ext cx="8352283" cy="1944216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s-ES_tradnl" altLang="es-ES" sz="3600" b="1" smtClean="0">
                <a:solidFill>
                  <a:srgbClr val="EF3340"/>
                </a:solidFill>
              </a:rPr>
              <a:t>Recomendaciones para reducir el riesgo de resistencias: antibióticos tópicos y sistémicos</a:t>
            </a:r>
            <a:endParaRPr lang="es-ES" altLang="es-ES" sz="3600" dirty="0" smtClean="0"/>
          </a:p>
        </p:txBody>
      </p:sp>
      <p:sp>
        <p:nvSpPr>
          <p:cNvPr id="4" name="Rectángulo redondeado 3"/>
          <p:cNvSpPr/>
          <p:nvPr/>
        </p:nvSpPr>
        <p:spPr>
          <a:xfrm>
            <a:off x="1071761" y="2204864"/>
            <a:ext cx="7818405" cy="1400670"/>
          </a:xfrm>
          <a:prstGeom prst="roundRect">
            <a:avLst/>
          </a:prstGeom>
          <a:solidFill>
            <a:srgbClr val="FFDDDD"/>
          </a:solidFill>
          <a:ln w="28575">
            <a:solidFill>
              <a:srgbClr val="EF33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s-ES" sz="1600" b="1">
                <a:solidFill>
                  <a:srgbClr val="EF3340"/>
                </a:solidFill>
              </a:rPr>
              <a:t>No</a:t>
            </a:r>
            <a:r>
              <a:rPr lang="es-ES" sz="1600">
                <a:solidFill>
                  <a:schemeClr val="tx1"/>
                </a:solidFill>
              </a:rPr>
              <a:t> utilizar como tratamiento de primera línea en ningún caso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ES" sz="1600" b="1" smtClean="0">
                <a:solidFill>
                  <a:srgbClr val="EF3340"/>
                </a:solidFill>
              </a:rPr>
              <a:t>No</a:t>
            </a:r>
            <a:r>
              <a:rPr lang="es-ES" sz="1600" b="1" smtClean="0">
                <a:solidFill>
                  <a:schemeClr val="tx1"/>
                </a:solidFill>
              </a:rPr>
              <a:t> </a:t>
            </a:r>
            <a:r>
              <a:rPr lang="es-ES" sz="1600">
                <a:solidFill>
                  <a:schemeClr val="tx1"/>
                </a:solidFill>
              </a:rPr>
              <a:t>utilizar nunca como monoterapia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ES" sz="1600" b="1" smtClean="0">
                <a:solidFill>
                  <a:srgbClr val="EF3340"/>
                </a:solidFill>
              </a:rPr>
              <a:t>No</a:t>
            </a:r>
            <a:r>
              <a:rPr lang="es-ES" sz="1600" smtClean="0">
                <a:solidFill>
                  <a:schemeClr val="tx1"/>
                </a:solidFill>
              </a:rPr>
              <a:t> </a:t>
            </a:r>
            <a:r>
              <a:rPr lang="es-ES" sz="1600">
                <a:solidFill>
                  <a:schemeClr val="tx1"/>
                </a:solidFill>
              </a:rPr>
              <a:t>utilizar como tratamiento de mantenimiento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ES" sz="1600" b="1" smtClean="0">
                <a:solidFill>
                  <a:srgbClr val="EF3340"/>
                </a:solidFill>
              </a:rPr>
              <a:t>No</a:t>
            </a:r>
            <a:r>
              <a:rPr lang="es-ES" sz="1600" smtClean="0">
                <a:solidFill>
                  <a:schemeClr val="tx1"/>
                </a:solidFill>
              </a:rPr>
              <a:t> </a:t>
            </a:r>
            <a:r>
              <a:rPr lang="es-ES" sz="1600">
                <a:solidFill>
                  <a:schemeClr val="tx1"/>
                </a:solidFill>
              </a:rPr>
              <a:t>asociar antibióticos tópicos y orales en ningún caso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ES" sz="1600" b="1" smtClean="0">
                <a:solidFill>
                  <a:srgbClr val="EF3340"/>
                </a:solidFill>
              </a:rPr>
              <a:t>Limitar</a:t>
            </a:r>
            <a:r>
              <a:rPr lang="es-ES" sz="1600" smtClean="0">
                <a:solidFill>
                  <a:schemeClr val="tx1"/>
                </a:solidFill>
              </a:rPr>
              <a:t> </a:t>
            </a:r>
            <a:r>
              <a:rPr lang="es-ES" sz="1600">
                <a:solidFill>
                  <a:schemeClr val="tx1"/>
                </a:solidFill>
              </a:rPr>
              <a:t>la duración del tratamiento (≤3-4 meses), salvo casos </a:t>
            </a:r>
            <a:r>
              <a:rPr lang="es-ES" sz="1600" smtClean="0">
                <a:solidFill>
                  <a:schemeClr val="tx1"/>
                </a:solidFill>
              </a:rPr>
              <a:t>excepcionales</a:t>
            </a:r>
            <a:endParaRPr lang="es-ES" sz="1600">
              <a:solidFill>
                <a:schemeClr val="tx1"/>
              </a:solidFill>
            </a:endParaRPr>
          </a:p>
        </p:txBody>
      </p:sp>
      <p:sp>
        <p:nvSpPr>
          <p:cNvPr id="6" name="Rectángulo redondeado 5"/>
          <p:cNvSpPr/>
          <p:nvPr/>
        </p:nvSpPr>
        <p:spPr>
          <a:xfrm>
            <a:off x="1071761" y="3933056"/>
            <a:ext cx="7818405" cy="2664296"/>
          </a:xfrm>
          <a:prstGeom prst="roundRect">
            <a:avLst/>
          </a:prstGeom>
          <a:solidFill>
            <a:srgbClr val="DDFFDD"/>
          </a:solidFill>
          <a:ln w="31750">
            <a:solidFill>
              <a:srgbClr val="00A4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Clr>
                <a:srgbClr val="00A400"/>
              </a:buClr>
              <a:buFont typeface="Wingdings" panose="05000000000000000000" pitchFamily="2" charset="2"/>
              <a:buChar char="ü"/>
            </a:pPr>
            <a:r>
              <a:rPr lang="es-ES" sz="1600" b="1" smtClean="0">
                <a:solidFill>
                  <a:srgbClr val="00A400"/>
                </a:solidFill>
              </a:rPr>
              <a:t>Administrar</a:t>
            </a:r>
            <a:r>
              <a:rPr lang="es-ES" sz="1600" smtClean="0">
                <a:solidFill>
                  <a:schemeClr val="tx1"/>
                </a:solidFill>
              </a:rPr>
              <a:t> </a:t>
            </a:r>
            <a:r>
              <a:rPr lang="es-ES" sz="1600">
                <a:solidFill>
                  <a:schemeClr val="tx1"/>
                </a:solidFill>
              </a:rPr>
              <a:t>siempre asociados con peróxido de benzoilo y/o retinoides tópicos </a:t>
            </a:r>
          </a:p>
          <a:p>
            <a:pPr marL="285750" indent="-285750">
              <a:buClr>
                <a:srgbClr val="00A400"/>
              </a:buClr>
              <a:buFont typeface="Wingdings" panose="05000000000000000000" pitchFamily="2" charset="2"/>
              <a:buChar char="ü"/>
            </a:pPr>
            <a:r>
              <a:rPr lang="es-ES" sz="1600" b="1" smtClean="0">
                <a:solidFill>
                  <a:srgbClr val="00A400"/>
                </a:solidFill>
              </a:rPr>
              <a:t>Evaluar</a:t>
            </a:r>
            <a:r>
              <a:rPr lang="es-ES" sz="1600" smtClean="0">
                <a:solidFill>
                  <a:schemeClr val="tx1"/>
                </a:solidFill>
              </a:rPr>
              <a:t> </a:t>
            </a:r>
            <a:r>
              <a:rPr lang="es-ES" sz="1600">
                <a:solidFill>
                  <a:schemeClr val="tx1"/>
                </a:solidFill>
              </a:rPr>
              <a:t>la respuesta al tratamiento (4-8 semanas) y valorar su continuación</a:t>
            </a:r>
          </a:p>
          <a:p>
            <a:pPr marL="285750" indent="-285750">
              <a:buClr>
                <a:srgbClr val="00A400"/>
              </a:buClr>
              <a:buFont typeface="Wingdings" panose="05000000000000000000" pitchFamily="2" charset="2"/>
              <a:buChar char="ü"/>
            </a:pPr>
            <a:r>
              <a:rPr lang="es-ES" sz="1600" smtClean="0">
                <a:solidFill>
                  <a:schemeClr val="tx1"/>
                </a:solidFill>
              </a:rPr>
              <a:t>Cuando </a:t>
            </a:r>
            <a:r>
              <a:rPr lang="es-ES" sz="1600">
                <a:solidFill>
                  <a:schemeClr val="tx1"/>
                </a:solidFill>
              </a:rPr>
              <a:t>finalice el tratamiento antibiótico, </a:t>
            </a:r>
            <a:r>
              <a:rPr lang="es-ES" sz="1600" b="1">
                <a:solidFill>
                  <a:srgbClr val="00A400"/>
                </a:solidFill>
              </a:rPr>
              <a:t>mantener</a:t>
            </a:r>
            <a:r>
              <a:rPr lang="es-ES" sz="1600">
                <a:solidFill>
                  <a:schemeClr val="tx1"/>
                </a:solidFill>
              </a:rPr>
              <a:t> el tratamiento tópico con peróxido de benzoilo y/o retinoides</a:t>
            </a:r>
          </a:p>
          <a:p>
            <a:pPr marL="285750" indent="-285750">
              <a:buClr>
                <a:srgbClr val="00A400"/>
              </a:buClr>
              <a:buFont typeface="Wingdings" panose="05000000000000000000" pitchFamily="2" charset="2"/>
              <a:buChar char="ü"/>
            </a:pPr>
            <a:r>
              <a:rPr lang="es-ES" sz="1600" smtClean="0">
                <a:solidFill>
                  <a:schemeClr val="tx1"/>
                </a:solidFill>
              </a:rPr>
              <a:t>Si </a:t>
            </a:r>
            <a:r>
              <a:rPr lang="es-ES" sz="1600">
                <a:solidFill>
                  <a:schemeClr val="tx1"/>
                </a:solidFill>
              </a:rPr>
              <a:t>fuese necesario </a:t>
            </a:r>
            <a:r>
              <a:rPr lang="es-ES" sz="1600" b="1">
                <a:solidFill>
                  <a:srgbClr val="00A400"/>
                </a:solidFill>
              </a:rPr>
              <a:t>reiniciar</a:t>
            </a:r>
            <a:r>
              <a:rPr lang="es-ES" sz="1600">
                <a:solidFill>
                  <a:schemeClr val="tx1"/>
                </a:solidFill>
              </a:rPr>
              <a:t> el tratamiento antibiótico (recaídas), utilizar el mismo</a:t>
            </a:r>
          </a:p>
          <a:p>
            <a:pPr marL="285750" indent="-285750">
              <a:buClr>
                <a:srgbClr val="00A400"/>
              </a:buClr>
              <a:buFont typeface="Wingdings" panose="05000000000000000000" pitchFamily="2" charset="2"/>
              <a:buChar char="ü"/>
            </a:pPr>
            <a:r>
              <a:rPr lang="es-ES" sz="1600" b="1" smtClean="0">
                <a:solidFill>
                  <a:srgbClr val="00A400"/>
                </a:solidFill>
              </a:rPr>
              <a:t>Considerar </a:t>
            </a:r>
            <a:r>
              <a:rPr lang="es-ES" sz="1600">
                <a:solidFill>
                  <a:schemeClr val="tx1"/>
                </a:solidFill>
              </a:rPr>
              <a:t>su utilización de forma individualizada, valorando riesgo/beneficio en cada caso</a:t>
            </a:r>
          </a:p>
          <a:p>
            <a:pPr marL="285750" indent="-285750">
              <a:buClr>
                <a:srgbClr val="00A400"/>
              </a:buClr>
              <a:buFont typeface="Wingdings" panose="05000000000000000000" pitchFamily="2" charset="2"/>
              <a:buChar char="ü"/>
            </a:pPr>
            <a:r>
              <a:rPr lang="es-ES" sz="1600" b="1" smtClean="0">
                <a:solidFill>
                  <a:srgbClr val="00A400"/>
                </a:solidFill>
              </a:rPr>
              <a:t>Tener </a:t>
            </a:r>
            <a:r>
              <a:rPr lang="es-ES" sz="1600" b="1">
                <a:solidFill>
                  <a:srgbClr val="00A400"/>
                </a:solidFill>
              </a:rPr>
              <a:t>en cuenta </a:t>
            </a:r>
            <a:r>
              <a:rPr lang="es-ES" sz="1600">
                <a:solidFill>
                  <a:schemeClr val="tx1"/>
                </a:solidFill>
              </a:rPr>
              <a:t>patrones de resistencia locales </a:t>
            </a:r>
          </a:p>
        </p:txBody>
      </p:sp>
    </p:spTree>
    <p:extLst>
      <p:ext uri="{BB962C8B-B14F-4D97-AF65-F5344CB8AC3E}">
        <p14:creationId xmlns:p14="http://schemas.microsoft.com/office/powerpoint/2010/main" val="3082966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TA2p0_Plantilla">
  <a:themeElements>
    <a:clrScheme name="Plantilla_BTA2p0 13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00CC"/>
      </a:hlink>
      <a:folHlink>
        <a:srgbClr val="FF0000"/>
      </a:folHlink>
    </a:clrScheme>
    <a:fontScheme name="Plantilla_BTA2p0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Plantilla_BTA2p0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lantilla_BTA2p0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lantilla_BTA2p0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lantilla_BTA2p0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lantilla_BTA2p0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lantilla_BTA2p0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lantilla_BTA2p0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lantilla_BTA2p0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lantilla_BTA2p0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lantilla_BTA2p0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lantilla_BTA2p0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lantilla_BTA2p0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lantilla_BTA2p0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00CC"/>
        </a:hlink>
        <a:folHlink>
          <a:srgbClr val="FF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BTA2p0_plantilla-2.ppt [Modo de compatibilidad]" id="{665162D6-4D3C-43B6-8793-9064FDB1E1CF}" vid="{6B22857F-C25A-4416-B960-9771E2DD42DD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BTA2p0_plantilla-2019</Template>
  <TotalTime>1450</TotalTime>
  <Words>2328</Words>
  <Application>Microsoft Office PowerPoint</Application>
  <PresentationFormat>Presentación en pantalla (4:3)</PresentationFormat>
  <Paragraphs>288</Paragraphs>
  <Slides>18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18</vt:i4>
      </vt:variant>
    </vt:vector>
  </HeadingPairs>
  <TitlesOfParts>
    <vt:vector size="26" baseType="lpstr">
      <vt:lpstr>Arial</vt:lpstr>
      <vt:lpstr>Arial Narrow</vt:lpstr>
      <vt:lpstr>Baskerville Old Face</vt:lpstr>
      <vt:lpstr>Calibri</vt:lpstr>
      <vt:lpstr>Symbol</vt:lpstr>
      <vt:lpstr>Times New Roman</vt:lpstr>
      <vt:lpstr>Wingdings</vt:lpstr>
      <vt:lpstr>BTA2p0_Plantilla</vt:lpstr>
      <vt:lpstr>Tratamiento del acné: actualización  BTA 2.0   2019; (4)  </vt:lpstr>
      <vt:lpstr>Presentación de PowerPoint</vt:lpstr>
      <vt:lpstr>Generalidades</vt:lpstr>
      <vt:lpstr>Clasificación y formas clínicas</vt:lpstr>
      <vt:lpstr>Tratamiento: objetivos</vt:lpstr>
      <vt:lpstr>Tratamiento farmacológico</vt:lpstr>
      <vt:lpstr>Tratamiento tópico*</vt:lpstr>
      <vt:lpstr>Tratamiento sistémico</vt:lpstr>
      <vt:lpstr>Recomendaciones para reducir el riesgo de resistencias: antibióticos tópicos y sistémicos</vt:lpstr>
      <vt:lpstr>Selección del tratamiento</vt:lpstr>
      <vt:lpstr>Algoritmo de tratamiento</vt:lpstr>
      <vt:lpstr>Seguimiento </vt:lpstr>
      <vt:lpstr>Medidas generales complementarias</vt:lpstr>
      <vt:lpstr>Criterios de derivación a dermatología</vt:lpstr>
      <vt:lpstr>Información a los pacientes</vt:lpstr>
      <vt:lpstr>Puntos clave</vt:lpstr>
      <vt:lpstr>Bibliografía recomendada: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Titulo  BTA 2.0   2019; (xx)</dc:title>
  <dc:creator>Victoria Jimenez Espinola</dc:creator>
  <cp:lastModifiedBy>Maria Victoria Mingorance Balles</cp:lastModifiedBy>
  <cp:revision>204</cp:revision>
  <cp:lastPrinted>2019-12-16T11:56:04Z</cp:lastPrinted>
  <dcterms:created xsi:type="dcterms:W3CDTF">2019-12-02T08:22:42Z</dcterms:created>
  <dcterms:modified xsi:type="dcterms:W3CDTF">2020-01-20T13:04:38Z</dcterms:modified>
</cp:coreProperties>
</file>